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0" r:id="rId2"/>
    <p:sldId id="294" r:id="rId3"/>
    <p:sldId id="258" r:id="rId4"/>
    <p:sldId id="293" r:id="rId5"/>
    <p:sldId id="260" r:id="rId6"/>
    <p:sldId id="310" r:id="rId7"/>
    <p:sldId id="307" r:id="rId8"/>
    <p:sldId id="283" r:id="rId9"/>
    <p:sldId id="299" r:id="rId10"/>
    <p:sldId id="301" r:id="rId11"/>
    <p:sldId id="302" r:id="rId12"/>
    <p:sldId id="304" r:id="rId13"/>
    <p:sldId id="305" r:id="rId14"/>
    <p:sldId id="30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F8330C-114F-462E-A2AA-A19AA0D5BF82}">
          <p14:sldIdLst>
            <p14:sldId id="270"/>
            <p14:sldId id="294"/>
            <p14:sldId id="258"/>
            <p14:sldId id="293"/>
            <p14:sldId id="260"/>
            <p14:sldId id="310"/>
            <p14:sldId id="307"/>
            <p14:sldId id="283"/>
          </p14:sldIdLst>
        </p14:section>
        <p14:section name="Раздел без заголовка" id="{C969B4C4-674E-49CD-B82A-400FF162EC83}">
          <p14:sldIdLst>
            <p14:sldId id="299"/>
            <p14:sldId id="301"/>
            <p14:sldId id="302"/>
            <p14:sldId id="304"/>
            <p14:sldId id="305"/>
            <p14:sldId id="3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=""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6" autoAdjust="0"/>
  </p:normalViewPr>
  <p:slideViewPr>
    <p:cSldViewPr snapToGrid="0">
      <p:cViewPr>
        <p:scale>
          <a:sx n="53" d="100"/>
          <a:sy n="53" d="100"/>
        </p:scale>
        <p:origin x="-87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0D-4763-BBAD-B24D938074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0D-4763-BBAD-B24D938074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0D-4763-BBAD-B24D9380740A}"/>
              </c:ext>
            </c:extLst>
          </c:dPt>
          <c:dLbls>
            <c:dLbl>
              <c:idx val="0"/>
              <c:layout>
                <c:manualLayout>
                  <c:x val="-0.10833333333333335"/>
                  <c:y val="-0.222222222222222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0D-4763-BBAD-B24D9380740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Лист3!$F$6:$F$8</c:f>
              <c:strCache>
                <c:ptCount val="3"/>
                <c:pt idx="0">
                  <c:v>Высшее</c:v>
                </c:pt>
                <c:pt idx="1">
                  <c:v>Среднее профессиональное</c:v>
                </c:pt>
                <c:pt idx="2">
                  <c:v>Прочее</c:v>
                </c:pt>
              </c:strCache>
            </c:strRef>
          </c:cat>
          <c:val>
            <c:numRef>
              <c:f>Лист3!$G$6:$G$8</c:f>
              <c:numCache>
                <c:formatCode>0%</c:formatCode>
                <c:ptCount val="3"/>
                <c:pt idx="0">
                  <c:v>0.43000000000000005</c:v>
                </c:pt>
                <c:pt idx="1">
                  <c:v>0.24000000000000002</c:v>
                </c:pt>
                <c:pt idx="2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0D-4763-BBAD-B24D93807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0667104111986"/>
          <c:y val="0.17087780694079902"/>
          <c:w val="0.38115551181102375"/>
          <c:h val="0.7882906824146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6D-4BFD-B9B5-6013202F6A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6D-4BFD-B9B5-6013202F6A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6D-4BFD-B9B5-6013202F6A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6D-4BFD-B9B5-6013202F6A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6D-4BFD-B9B5-6013202F6A1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Лист4!$E$6:$E$10</c:f>
              <c:strCache>
                <c:ptCount val="5"/>
                <c:pt idx="0">
                  <c:v>до 30 лет </c:v>
                </c:pt>
                <c:pt idx="1">
                  <c:v>31-35</c:v>
                </c:pt>
                <c:pt idx="2">
                  <c:v>36-45</c:v>
                </c:pt>
                <c:pt idx="3">
                  <c:v>46-50</c:v>
                </c:pt>
                <c:pt idx="4">
                  <c:v>более 50</c:v>
                </c:pt>
              </c:strCache>
            </c:strRef>
          </c:cat>
          <c:val>
            <c:numRef>
              <c:f>Лист4!$F$6:$F$10</c:f>
              <c:numCache>
                <c:formatCode>0%</c:formatCode>
                <c:ptCount val="5"/>
                <c:pt idx="0">
                  <c:v>0.25</c:v>
                </c:pt>
                <c:pt idx="1">
                  <c:v>0.19</c:v>
                </c:pt>
                <c:pt idx="2">
                  <c:v>0.33000000000000007</c:v>
                </c:pt>
                <c:pt idx="3">
                  <c:v>9.0000000000000011E-2</c:v>
                </c:pt>
                <c:pt idx="4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56D-4BFD-B9B5-6013202F6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55309492563429"/>
          <c:y val="0.14523478634099188"/>
          <c:w val="0.27956255468066499"/>
          <c:h val="0.64248140857392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7127-4751-43C5-B217-B6BD6D2F7AC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523B4-32DB-4914-9932-7C5C69C1E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23B4-32DB-4914-9932-7C5C69C1ED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5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F306-7507-4F36-A215-5A4D8967B9AC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6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64C-0448-47C6-AB02-D7FBC4E91A7F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0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37D5-F352-4F6D-9FA1-B65D0F7B7BD1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C5F6-D140-4B8F-86C6-ADB9ECADB2C6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6B33-5263-42E7-AADB-59529AF47E34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4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317A-EB8A-4B30-9D87-D76CEE045ED9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DB9-D635-43CD-8819-BE4EF6129D06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10C9-C2A3-49E3-BC14-090848691F04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9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E6F-F1DE-4101-9F19-9C30B30702BA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5EDE-11FF-4433-A415-351F5F9C6312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57E7-72AA-4222-B768-038FAED5F3F8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0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9E94-E1D4-4940-BE07-93957A1877C8}" type="datetime1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Губин Константин Георгиевич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C15C-07BE-476C-B704-EEE476A4D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1673"/>
            <a:ext cx="9144000" cy="41148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+mn-lt"/>
                <a:ea typeface="Times New Roman" panose="02020603050405020304" pitchFamily="18" charset="0"/>
              </a:rPr>
              <a:t>Совершенствование культуры использования инструментов </a:t>
            </a:r>
            <a:r>
              <a:rPr lang="en-US" sz="4000" dirty="0" smtClean="0">
                <a:latin typeface="+mn-lt"/>
                <a:ea typeface="Times New Roman" panose="02020603050405020304" pitchFamily="18" charset="0"/>
              </a:rPr>
              <a:t>LEAN</a:t>
            </a:r>
            <a:r>
              <a:rPr lang="ru-RU" sz="4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+mn-lt"/>
                <a:ea typeface="Times New Roman" panose="02020603050405020304" pitchFamily="18" charset="0"/>
              </a:rPr>
            </a:b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333800" y="5254172"/>
            <a:ext cx="362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</a:t>
            </a:r>
          </a:p>
          <a:p>
            <a:r>
              <a:rPr lang="ru-RU" dirty="0" smtClean="0"/>
              <a:t>Студент группы СОД.1-16-1</a:t>
            </a:r>
          </a:p>
          <a:p>
            <a:r>
              <a:rPr lang="ru-RU" dirty="0" smtClean="0"/>
              <a:t>Губин Константин Георгиевич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257" y="5254172"/>
            <a:ext cx="371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РУКОВОДИТЕЛЬ</a:t>
            </a:r>
          </a:p>
          <a:p>
            <a:pPr algn="r"/>
            <a:r>
              <a:rPr lang="ru-RU" dirty="0"/>
              <a:t>канд. </a:t>
            </a:r>
            <a:r>
              <a:rPr lang="ru-RU" dirty="0" err="1"/>
              <a:t>техн</a:t>
            </a:r>
            <a:r>
              <a:rPr lang="ru-RU" dirty="0"/>
              <a:t>. наук, доцент</a:t>
            </a:r>
          </a:p>
          <a:p>
            <a:pPr algn="r"/>
            <a:r>
              <a:rPr lang="ru-RU" dirty="0" smtClean="0"/>
              <a:t>Якимова Любовь </a:t>
            </a:r>
            <a:r>
              <a:rPr lang="ru-RU" dirty="0"/>
              <a:t>Д</a:t>
            </a:r>
            <a:r>
              <a:rPr lang="ru-RU" dirty="0" smtClean="0"/>
              <a:t>митриевна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15387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53" y="114813"/>
            <a:ext cx="31829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029200"/>
            <a:ext cx="54689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48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 2 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обратной связи с сотрудниками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281" y="638492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73139" y="1856621"/>
            <a:ext cx="3288284" cy="4265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39361"/>
            <a:ext cx="6012051" cy="44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 3 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 за бесконфликтное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определенного времени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7498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048" y="1693984"/>
            <a:ext cx="5347803" cy="3714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93985"/>
            <a:ext cx="5715000" cy="37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04" y="536029"/>
            <a:ext cx="10515600" cy="5687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Социальная эффективность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693577"/>
              </p:ext>
            </p:extLst>
          </p:nvPr>
        </p:nvGraphicFramePr>
        <p:xfrm>
          <a:off x="838200" y="1540532"/>
          <a:ext cx="10515600" cy="403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1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03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Для предприятия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Для сотрудников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5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Снижение</a:t>
                      </a:r>
                      <a:r>
                        <a:rPr lang="ru-RU" sz="2800" baseline="0" dirty="0" smtClean="0">
                          <a:latin typeface="+mn-lt"/>
                        </a:rPr>
                        <a:t> потерь</a:t>
                      </a:r>
                      <a:r>
                        <a:rPr lang="en-US" sz="2800" baseline="0" dirty="0" smtClean="0">
                          <a:latin typeface="+mn-lt"/>
                        </a:rPr>
                        <a:t>;</a:t>
                      </a:r>
                      <a:endParaRPr lang="ru-RU" sz="2800" baseline="0" dirty="0" smtClean="0">
                        <a:latin typeface="+mn-lt"/>
                      </a:endParaRP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Повышение</a:t>
                      </a:r>
                      <a:r>
                        <a:rPr lang="ru-RU" sz="2800" baseline="0" dirty="0" smtClean="0">
                          <a:latin typeface="+mn-lt"/>
                        </a:rPr>
                        <a:t> культуры</a:t>
                      </a:r>
                      <a:r>
                        <a:rPr lang="en-US" sz="2800" baseline="0" dirty="0" smtClean="0">
                          <a:latin typeface="+mn-lt"/>
                        </a:rPr>
                        <a:t> LEAN;</a:t>
                      </a:r>
                    </a:p>
                    <a:p>
                      <a:r>
                        <a:rPr lang="ru-RU" sz="2800" dirty="0" smtClean="0">
                          <a:latin typeface="+mn-lt"/>
                        </a:rPr>
                        <a:t>Сплоченный коллектив</a:t>
                      </a:r>
                      <a:r>
                        <a:rPr lang="en-US" sz="2800" dirty="0" smtClean="0">
                          <a:latin typeface="+mn-lt"/>
                        </a:rPr>
                        <a:t>;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оздание благоприятного социально-психологического климата в организации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Повышение уровня</a:t>
                      </a:r>
                      <a:r>
                        <a:rPr lang="ru-RU" sz="2800" baseline="0" dirty="0" smtClean="0">
                          <a:latin typeface="+mn-lt"/>
                        </a:rPr>
                        <a:t> вовлеченности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ru-RU" sz="2800" baseline="0" dirty="0" smtClean="0">
                          <a:latin typeface="+mn-lt"/>
                        </a:rPr>
                        <a:t>персонала</a:t>
                      </a:r>
                      <a:r>
                        <a:rPr lang="en-US" sz="2800" baseline="0" dirty="0" smtClean="0">
                          <a:latin typeface="+mn-lt"/>
                        </a:rPr>
                        <a:t>;</a:t>
                      </a:r>
                      <a:endParaRPr lang="ru-RU" sz="2800" baseline="0" dirty="0" smtClean="0">
                        <a:latin typeface="+mn-lt"/>
                      </a:endParaRPr>
                    </a:p>
                    <a:p>
                      <a:pPr algn="l"/>
                      <a:r>
                        <a:rPr lang="ru-RU" sz="2800" dirty="0" smtClean="0">
                          <a:latin typeface="+mn-lt"/>
                        </a:rPr>
                        <a:t>Повышения творческого потенциала сотрудников</a:t>
                      </a:r>
                      <a:r>
                        <a:rPr lang="en-US" sz="2800" dirty="0" smtClean="0">
                          <a:latin typeface="+mn-lt"/>
                        </a:rPr>
                        <a:t>;</a:t>
                      </a:r>
                      <a:endParaRPr lang="ru-RU" sz="2800" dirty="0" smtClean="0">
                        <a:latin typeface="+mn-lt"/>
                      </a:endParaRPr>
                    </a:p>
                    <a:p>
                      <a:r>
                        <a:rPr lang="ru-RU" sz="2800" dirty="0" smtClean="0">
                          <a:latin typeface="+mn-lt"/>
                        </a:rPr>
                        <a:t>Повышение</a:t>
                      </a:r>
                      <a:r>
                        <a:rPr lang="ru-RU" sz="2800" baseline="0" dirty="0" smtClean="0">
                          <a:latin typeface="+mn-lt"/>
                        </a:rPr>
                        <a:t> мотивации сотрудников</a:t>
                      </a:r>
                      <a:r>
                        <a:rPr lang="en-US" sz="2800" baseline="0" dirty="0" smtClean="0">
                          <a:latin typeface="+mn-lt"/>
                        </a:rPr>
                        <a:t>;</a:t>
                      </a:r>
                      <a:endParaRPr lang="ru-RU" sz="2800" baseline="0" dirty="0" smtClean="0">
                        <a:latin typeface="+mn-lt"/>
                      </a:endParaRP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Формирование адекватной оценки себя и других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-491836" y="639647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Результаты исследования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7498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8295" y="13432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Выполнены задачи</a:t>
            </a:r>
            <a:r>
              <a:rPr lang="ru-RU" dirty="0" smtClean="0"/>
              <a:t>: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исследованы </a:t>
            </a:r>
            <a:r>
              <a:rPr lang="ru-RU" sz="2000" dirty="0">
                <a:solidFill>
                  <a:prstClr val="black"/>
                </a:solidFill>
              </a:rPr>
              <a:t>теоретические основы использования инструментов </a:t>
            </a:r>
            <a:r>
              <a:rPr lang="en-US" sz="2000" dirty="0">
                <a:solidFill>
                  <a:prstClr val="black"/>
                </a:solidFill>
              </a:rPr>
              <a:t>LEAN</a:t>
            </a:r>
            <a:r>
              <a:rPr lang="ru-RU" sz="2000" dirty="0">
                <a:solidFill>
                  <a:prstClr val="black"/>
                </a:solidFill>
              </a:rPr>
              <a:t> в железнодорожной отрасли;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проведен </a:t>
            </a:r>
            <a:r>
              <a:rPr lang="ru-RU" sz="2000" dirty="0">
                <a:solidFill>
                  <a:prstClr val="black"/>
                </a:solidFill>
              </a:rPr>
              <a:t>анализ и </a:t>
            </a:r>
            <a:r>
              <a:rPr lang="ru-RU" sz="2000" dirty="0" smtClean="0">
                <a:solidFill>
                  <a:prstClr val="black"/>
                </a:solidFill>
              </a:rPr>
              <a:t>оценка </a:t>
            </a:r>
            <a:r>
              <a:rPr lang="ru-RU" sz="2000" dirty="0">
                <a:solidFill>
                  <a:prstClr val="black"/>
                </a:solidFill>
              </a:rPr>
              <a:t>использования инструментов </a:t>
            </a:r>
            <a:r>
              <a:rPr lang="en-US" sz="2000" dirty="0">
                <a:solidFill>
                  <a:prstClr val="black"/>
                </a:solidFill>
              </a:rPr>
              <a:t>LEAN</a:t>
            </a:r>
            <a:r>
              <a:rPr lang="ru-RU" sz="2000" dirty="0">
                <a:solidFill>
                  <a:prstClr val="black"/>
                </a:solidFill>
              </a:rPr>
              <a:t> дистанции электроснабжения;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разработаны </a:t>
            </a:r>
            <a:r>
              <a:rPr lang="ru-RU" sz="2000" dirty="0">
                <a:solidFill>
                  <a:prstClr val="black"/>
                </a:solidFill>
              </a:rPr>
              <a:t>мероприятия по совершенствованию использования культуры инструментов LEAN ЭЧ-6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u="sng" dirty="0"/>
              <a:t>Разработаны документы</a:t>
            </a:r>
            <a:r>
              <a:rPr lang="ru-RU" dirty="0"/>
              <a:t>: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Программа тренинга;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Положение о ящике предложений и пожеланий;</a:t>
            </a:r>
          </a:p>
          <a:p>
            <a:pPr marL="0" lvl="0" indent="0">
              <a:lnSpc>
                <a:spcPct val="10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Положение о поощрении за бесконфликтное поведение.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029200"/>
            <a:ext cx="54689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10" y="602503"/>
            <a:ext cx="9227952" cy="6943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Содержание презентации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344439" y="649287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z="2000" smtClean="0">
                <a:solidFill>
                  <a:schemeClr val="bg1"/>
                </a:solidFill>
              </a:rPr>
              <a:pPr/>
              <a:t>14</a:t>
            </a:fld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0988" y="753643"/>
            <a:ext cx="10515600" cy="5674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  <a:hlinkClick r:id="rId3" action="ppaction://hlinksldjump"/>
              </a:rPr>
              <a:t>1. </a:t>
            </a:r>
            <a:r>
              <a:rPr lang="ru-RU" sz="2000" dirty="0" err="1" smtClean="0">
                <a:solidFill>
                  <a:schemeClr val="accent1"/>
                </a:solidFill>
                <a:hlinkClick r:id="rId3" action="ppaction://hlinksldjump"/>
              </a:rPr>
              <a:t>Титульник</a:t>
            </a:r>
            <a:r>
              <a:rPr lang="ru-RU" sz="2000" dirty="0" smtClean="0">
                <a:solidFill>
                  <a:schemeClr val="accent1"/>
                </a:solidFill>
                <a:hlinkClick r:id="rId3" action="ppaction://hlinksldjump"/>
              </a:rPr>
              <a:t>. </a:t>
            </a:r>
            <a:endParaRPr lang="ru-RU" sz="2000" dirty="0" smtClean="0">
              <a:solidFill>
                <a:schemeClr val="accent1"/>
              </a:solidFill>
              <a:hlinkClick r:id="rId4" action="ppaction://hlinksldjump"/>
            </a:endParaRPr>
          </a:p>
          <a:p>
            <a:pPr marL="0" indent="0">
              <a:buNone/>
            </a:pPr>
            <a:r>
              <a:rPr lang="ru-RU" sz="2000" dirty="0" smtClean="0">
                <a:hlinkClick r:id="rId4" action="ppaction://hlinksldjump"/>
              </a:rPr>
              <a:t>2. Актуальность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>
                <a:hlinkClick r:id="rId5" action="ppaction://hlinksldjump"/>
              </a:rPr>
              <a:t>3.</a:t>
            </a:r>
            <a:r>
              <a:rPr lang="ru-RU" sz="20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  <a:hlinkClick r:id="rId5" action="ppaction://hlinksldjump"/>
              </a:rPr>
              <a:t> Структурные компоненты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  <a:hlinkClick r:id="rId5" action="ppaction://hlinksldjump"/>
              </a:rPr>
              <a:t>работы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  <a:hlinkClick r:id="rId6" action="ppaction://hlinksldjump"/>
              </a:rPr>
              <a:t>4.</a:t>
            </a:r>
            <a:r>
              <a:rPr lang="en-US" sz="2000" dirty="0">
                <a:hlinkClick r:id="rId6" action="ppaction://hlinksldjump"/>
              </a:rPr>
              <a:t> LEAN</a:t>
            </a:r>
            <a:r>
              <a:rPr lang="ru-RU" sz="2000" dirty="0">
                <a:hlinkClick r:id="rId6" action="ppaction://hlinksldjump"/>
              </a:rPr>
              <a:t> </a:t>
            </a:r>
            <a:r>
              <a:rPr lang="ru-RU" sz="2000" dirty="0" smtClean="0">
                <a:hlinkClick r:id="rId6" action="ppaction://hlinksldjump"/>
              </a:rPr>
              <a:t>культура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  <a:hlinkClick r:id="rId7" action="ppaction://hlinksldjump"/>
              </a:rPr>
              <a:t>5.</a:t>
            </a:r>
            <a:r>
              <a:rPr lang="ru-RU" sz="2000" dirty="0">
                <a:cs typeface="Times New Roman" panose="02020603050405020304" pitchFamily="18" charset="0"/>
                <a:hlinkClick r:id="rId7" action="ppaction://hlinksldjump"/>
              </a:rPr>
              <a:t> Организационно-правовая характеристика Абаканской дистанции </a:t>
            </a:r>
            <a:r>
              <a:rPr lang="ru-RU" sz="2000" dirty="0" smtClean="0">
                <a:cs typeface="Times New Roman" panose="02020603050405020304" pitchFamily="18" charset="0"/>
                <a:hlinkClick r:id="rId7" action="ppaction://hlinksldjump"/>
              </a:rPr>
              <a:t>электроснабжения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  <a:hlinkClick r:id="rId8" action="ppaction://hlinksldjump"/>
              </a:rPr>
              <a:t>6. </a:t>
            </a:r>
            <a:r>
              <a:rPr lang="ru-RU" sz="2000" dirty="0">
                <a:hlinkClick r:id="rId8" action="ppaction://hlinksldjump"/>
              </a:rPr>
              <a:t>Анализ трудовых ресурсов ЭЧ-6 за 2019 </a:t>
            </a:r>
            <a:r>
              <a:rPr lang="ru-RU" sz="2000" dirty="0" smtClean="0">
                <a:hlinkClick r:id="rId8" action="ppaction://hlinksldjump"/>
              </a:rPr>
              <a:t>год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>
                <a:hlinkClick r:id="rId9" action="ppaction://hlinksldjump"/>
              </a:rPr>
              <a:t>7.</a:t>
            </a:r>
            <a:r>
              <a:rPr lang="ru-RU" sz="2000" dirty="0">
                <a:cs typeface="Times New Roman" panose="02020603050405020304" pitchFamily="18" charset="0"/>
                <a:hlinkClick r:id="rId9" action="ppaction://hlinksldjump"/>
              </a:rPr>
              <a:t> Результаты анализа культуры использования инструментов </a:t>
            </a:r>
            <a:r>
              <a:rPr lang="en-US" sz="2000" dirty="0" smtClean="0">
                <a:cs typeface="Times New Roman" panose="02020603050405020304" pitchFamily="18" charset="0"/>
                <a:hlinkClick r:id="rId9" action="ppaction://hlinksldjump"/>
              </a:rPr>
              <a:t>LEAN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  <a:hlinkClick r:id="rId10" action="ppaction://hlinksldjump"/>
              </a:rPr>
              <a:t>8. </a:t>
            </a:r>
            <a:r>
              <a:rPr lang="ru-RU" sz="2000" dirty="0">
                <a:cs typeface="Times New Roman" panose="02020603050405020304" pitchFamily="18" charset="0"/>
                <a:hlinkClick r:id="rId10" action="ppaction://hlinksldjump"/>
              </a:rPr>
              <a:t>Проблемы и </a:t>
            </a:r>
            <a:r>
              <a:rPr lang="ru-RU" sz="2000" dirty="0" smtClean="0">
                <a:cs typeface="Times New Roman" panose="02020603050405020304" pitchFamily="18" charset="0"/>
                <a:hlinkClick r:id="rId10" action="ppaction://hlinksldjump"/>
              </a:rPr>
              <a:t>рекомендации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  <a:hlinkClick r:id="rId11" action="ppaction://hlinksldjump"/>
              </a:rPr>
              <a:t>9</a:t>
            </a:r>
            <a:r>
              <a:rPr lang="ru-RU" sz="2000" dirty="0">
                <a:cs typeface="Times New Roman" panose="02020603050405020304" pitchFamily="18" charset="0"/>
                <a:hlinkClick r:id="rId11" action="ppaction://hlinksldjump"/>
              </a:rPr>
              <a:t>. Мероприятие № 1 – Проведение тренингов внутри ЭЧ-6 по обучению более эффективному общению и поведению в коллективе 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  <a:hlinkClick r:id="rId12" action="ppaction://hlinksldjump"/>
              </a:rPr>
              <a:t>10. Мероприятие № 2 –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hlinkClick r:id="rId12" action="ppaction://hlinksldjump"/>
              </a:rPr>
              <a:t>Создание условий для обратной связи с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hlinkClick r:id="rId12" action="ppaction://hlinksldjump"/>
              </a:rPr>
              <a:t>сотрудниками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hlinkClick r:id="rId13" action="ppaction://hlinksldjump"/>
              </a:rPr>
              <a:t>11. </a:t>
            </a:r>
            <a:r>
              <a:rPr lang="ru-RU" sz="2000" dirty="0">
                <a:cs typeface="Times New Roman" panose="02020603050405020304" pitchFamily="18" charset="0"/>
                <a:hlinkClick r:id="rId13" action="ppaction://hlinksldjump"/>
              </a:rPr>
              <a:t>Мероприятие № 3 –</a:t>
            </a:r>
            <a:r>
              <a:rPr lang="en-US" sz="2000" dirty="0">
                <a:cs typeface="Times New Roman" panose="02020603050405020304" pitchFamily="18" charset="0"/>
                <a:hlinkClick r:id="rId13" action="ppaction://hlinksldjump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hlinkClick r:id="rId13" action="ppaction://hlinksldjump"/>
              </a:rPr>
              <a:t>Поощрение сотрудников за бесконфликтное поведение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hlinkClick r:id="rId13" action="ppaction://hlinksldjump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hlinkClick r:id="rId13" action="ppaction://hlinksldjump"/>
              </a:rPr>
              <a:t>в течение определенного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hlinkClick r:id="rId13" action="ppaction://hlinksldjump"/>
              </a:rPr>
              <a:t>времени.</a:t>
            </a:r>
            <a:r>
              <a:rPr lang="ru-RU" sz="2000" dirty="0" smtClean="0">
                <a:cs typeface="Times New Roman" panose="02020603050405020304" pitchFamily="18" charset="0"/>
                <a:hlinkClick r:id="rId13" action="ppaction://hlinksldjump"/>
              </a:rPr>
              <a:t>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  <a:hlinkClick r:id="rId14" action="ppaction://hlinksldjump"/>
              </a:rPr>
              <a:t>12. </a:t>
            </a:r>
            <a:r>
              <a:rPr lang="ru-RU" sz="2000" dirty="0">
                <a:cs typeface="Times New Roman" panose="02020603050405020304" pitchFamily="18" charset="0"/>
                <a:hlinkClick r:id="rId14" action="ppaction://hlinksldjump"/>
              </a:rPr>
              <a:t>Социальная </a:t>
            </a:r>
            <a:r>
              <a:rPr lang="ru-RU" sz="2000" dirty="0" smtClean="0">
                <a:cs typeface="Times New Roman" panose="02020603050405020304" pitchFamily="18" charset="0"/>
                <a:hlinkClick r:id="rId14" action="ppaction://hlinksldjump"/>
              </a:rPr>
              <a:t>эффективность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  <a:hlinkClick r:id="rId15" action="ppaction://hlinksldjump"/>
              </a:rPr>
              <a:t>13. </a:t>
            </a:r>
            <a:r>
              <a:rPr lang="ru-RU" sz="2000" dirty="0">
                <a:cs typeface="Times New Roman" panose="02020603050405020304" pitchFamily="18" charset="0"/>
                <a:hlinkClick r:id="rId15" action="ppaction://hlinksldjump"/>
              </a:rPr>
              <a:t>Результаты </a:t>
            </a:r>
            <a:r>
              <a:rPr lang="ru-RU" sz="2000" dirty="0" smtClean="0">
                <a:cs typeface="Times New Roman" panose="02020603050405020304" pitchFamily="18" charset="0"/>
                <a:hlinkClick r:id="rId15" action="ppaction://hlinksldjump"/>
              </a:rPr>
              <a:t>исследования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56"/>
            <a:ext cx="12193588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151" y="19844"/>
            <a:ext cx="19208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029200"/>
            <a:ext cx="54689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Губин Константин Георгиевич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3105835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1714" y="212486"/>
            <a:ext cx="1024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z="2000" smtClean="0">
                <a:solidFill>
                  <a:schemeClr val="bg1"/>
                </a:solidFill>
              </a:rPr>
              <a:pPr/>
              <a:t>2</a:t>
            </a:fld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61405" y="1581541"/>
            <a:ext cx="6546736" cy="27471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121" y="1348917"/>
            <a:ext cx="3437393" cy="28282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0954" y="4535742"/>
            <a:ext cx="10328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smtClean="0"/>
              <a:t>Внедрение </a:t>
            </a:r>
            <a:r>
              <a:rPr lang="en-US" dirty="0" smtClean="0"/>
              <a:t>LEAN </a:t>
            </a:r>
            <a:r>
              <a:rPr lang="ru-RU" dirty="0" smtClean="0"/>
              <a:t>культуры– </a:t>
            </a:r>
            <a:r>
              <a:rPr lang="ru-RU" dirty="0"/>
              <a:t>одно из важнейших направлений программы перспективного развития компании, нацеленных на оптимизацию производственного процесса и сокращение потерь», – </a:t>
            </a:r>
            <a:r>
              <a:rPr lang="ru-RU" dirty="0" smtClean="0"/>
              <a:t>подчеркнул</a:t>
            </a:r>
            <a:r>
              <a:rPr lang="ru-RU" dirty="0"/>
              <a:t> </a:t>
            </a:r>
            <a:r>
              <a:rPr lang="ru-RU" dirty="0" smtClean="0"/>
              <a:t>бывший президент </a:t>
            </a:r>
            <a:r>
              <a:rPr lang="ru-RU" dirty="0"/>
              <a:t>ОАО «РЖД» Владимир Якунин.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4" y="259154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10" y="71992"/>
            <a:ext cx="19208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89510"/>
            <a:ext cx="12193588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11" y="122415"/>
            <a:ext cx="10515600" cy="10813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Структурные компоненты работы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1265129"/>
            <a:ext cx="10785764" cy="5273782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cs typeface="Times New Roman" panose="02020603050405020304" pitchFamily="18" charset="0"/>
              </a:rPr>
              <a:t>Объект исследования </a:t>
            </a:r>
            <a:r>
              <a:rPr lang="ru-RU" sz="2000" dirty="0" smtClean="0">
                <a:cs typeface="Times New Roman" panose="02020603050405020304" pitchFamily="18" charset="0"/>
              </a:rPr>
              <a:t>- персонал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Абаканской </a:t>
            </a:r>
            <a:r>
              <a:rPr lang="ru-RU" sz="2000" dirty="0">
                <a:cs typeface="Times New Roman" panose="02020603050405020304" pitchFamily="18" charset="0"/>
              </a:rPr>
              <a:t>дистанция электроснабжения - </a:t>
            </a:r>
            <a:r>
              <a:rPr lang="ru-RU" sz="2000" dirty="0" smtClean="0">
                <a:cs typeface="Times New Roman" panose="02020603050405020304" pitchFamily="18" charset="0"/>
              </a:rPr>
              <a:t>Структурного подразделения </a:t>
            </a:r>
            <a:r>
              <a:rPr lang="ru-RU" sz="2000" dirty="0">
                <a:cs typeface="Times New Roman" panose="02020603050405020304" pitchFamily="18" charset="0"/>
              </a:rPr>
              <a:t>Красноярской дирекции по энергообеспечению - Структурного подразделения ТРАНСЭНЕРГО - </a:t>
            </a:r>
            <a:r>
              <a:rPr lang="ru-RU" sz="2000" dirty="0" smtClean="0">
                <a:cs typeface="Times New Roman" panose="02020603050405020304" pitchFamily="18" charset="0"/>
              </a:rPr>
              <a:t>Филиала </a:t>
            </a:r>
            <a:r>
              <a:rPr lang="ru-RU" sz="2000" dirty="0">
                <a:cs typeface="Times New Roman" panose="02020603050405020304" pitchFamily="18" charset="0"/>
              </a:rPr>
              <a:t>Открытого акционерного общества «Российские железные дороги».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cs typeface="Times New Roman" panose="02020603050405020304" pitchFamily="18" charset="0"/>
              </a:rPr>
              <a:t>Предмет исследования </a:t>
            </a:r>
            <a:r>
              <a:rPr lang="ru-RU" sz="2000" dirty="0" smtClean="0"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ea typeface="Times New Roman" panose="02020603050405020304" pitchFamily="18" charset="0"/>
              </a:rPr>
              <a:t>культура </a:t>
            </a:r>
            <a:r>
              <a:rPr lang="ru-RU" sz="2000" dirty="0">
                <a:ea typeface="Times New Roman" panose="02020603050405020304" pitchFamily="18" charset="0"/>
              </a:rPr>
              <a:t>использования инструментов </a:t>
            </a:r>
            <a:r>
              <a:rPr lang="en-US" sz="2000" dirty="0" smtClean="0">
                <a:ea typeface="Times New Roman" panose="02020603050405020304" pitchFamily="18" charset="0"/>
              </a:rPr>
              <a:t>LEAN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cs typeface="Times New Roman" panose="02020603050405020304" pitchFamily="18" charset="0"/>
              </a:rPr>
              <a:t>Цель работы</a:t>
            </a:r>
            <a:r>
              <a:rPr lang="ru-RU" sz="2000" dirty="0" smtClean="0">
                <a:cs typeface="Times New Roman" panose="02020603050405020304" pitchFamily="18" charset="0"/>
              </a:rPr>
              <a:t>: </a:t>
            </a:r>
            <a:r>
              <a:rPr lang="ru-RU" sz="2000" dirty="0" smtClean="0"/>
              <a:t>разработать </a:t>
            </a:r>
            <a:r>
              <a:rPr lang="ru-RU" sz="2000" dirty="0"/>
              <a:t>рекомендации по совершенствованию культуры использования инструментов </a:t>
            </a:r>
            <a:r>
              <a:rPr lang="en-US" sz="2000" dirty="0"/>
              <a:t>LEAN</a:t>
            </a:r>
            <a:r>
              <a:rPr lang="ru-RU" sz="2000" dirty="0"/>
              <a:t> в Абаканской дистанции электроснабжения (ЭЧ-6</a:t>
            </a:r>
            <a:r>
              <a:rPr lang="ru-RU" sz="2000" dirty="0" smtClean="0"/>
              <a:t>)</a:t>
            </a:r>
            <a:r>
              <a:rPr lang="ru-RU" dirty="0" smtClean="0"/>
              <a:t>.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исследовать </a:t>
            </a:r>
            <a:r>
              <a:rPr lang="ru-RU" sz="2000" dirty="0"/>
              <a:t>теоретические основы использования инструментов </a:t>
            </a:r>
            <a:r>
              <a:rPr lang="en-US" sz="2000" dirty="0"/>
              <a:t>LEAN</a:t>
            </a:r>
            <a:r>
              <a:rPr lang="ru-RU" sz="2000" dirty="0"/>
              <a:t> в железнодорожной отрасли;</a:t>
            </a:r>
          </a:p>
          <a:p>
            <a:pPr marL="0" indent="0">
              <a:lnSpc>
                <a:spcPct val="10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провести </a:t>
            </a:r>
            <a:r>
              <a:rPr lang="ru-RU" sz="2000" dirty="0"/>
              <a:t>анализ и оценку использования инструментов </a:t>
            </a:r>
            <a:r>
              <a:rPr lang="en-US" sz="2000" dirty="0"/>
              <a:t>LEAN</a:t>
            </a:r>
            <a:r>
              <a:rPr lang="ru-RU" sz="2000" dirty="0"/>
              <a:t> дистанции электроснабжения</a:t>
            </a:r>
            <a:r>
              <a:rPr lang="ru-RU" sz="2000" dirty="0" smtClean="0"/>
              <a:t>;</a:t>
            </a:r>
          </a:p>
          <a:p>
            <a:pPr marL="0" indent="0">
              <a:lnSpc>
                <a:spcPct val="100000"/>
              </a:lnSpc>
            </a:pPr>
            <a:r>
              <a:rPr lang="ru-RU" sz="2000" dirty="0"/>
              <a:t>разработать мероприятия по совершенствованию использования культуры инструментов LEAN ЭЧ-6.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187036" y="6356349"/>
            <a:ext cx="4114800" cy="365125"/>
          </a:xfrm>
        </p:spPr>
        <p:txBody>
          <a:bodyPr/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Губин Константин Георгиевич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75409" y="6356350"/>
            <a:ext cx="4114800" cy="365125"/>
          </a:xfrm>
        </p:spPr>
        <p:txBody>
          <a:bodyPr/>
          <a:lstStyle/>
          <a:p>
            <a:r>
              <a:rPr lang="ru-RU" smtClean="0"/>
              <a:t>Губин Константин Георгиевич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745" y="402092"/>
            <a:ext cx="1154322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010" y="430883"/>
            <a:ext cx="9927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LEAN</a:t>
            </a:r>
            <a:r>
              <a:rPr lang="ru-RU" sz="3200" dirty="0" smtClean="0"/>
              <a:t> культура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95" y="1584513"/>
            <a:ext cx="5766349" cy="43513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7844" y="1791814"/>
            <a:ext cx="4983507" cy="39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745" y="138546"/>
            <a:ext cx="10515600" cy="9143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Абаканской дистанции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0194"/>
            <a:ext cx="10654145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ЭЧ-6 обеспечивает техническое и хозяйственное обслуживание тяговых подстанций и контактной сети электрифицированных железных дорог, понижающих трансформаторных подстанций, наружных электрических сетей, предназначенных для питания устройств СЦБ, линий продольного электроснабжения, электросетей наружного освещения,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развернутая длина КС-1286км, ЭЧК-10, ЭЧЭ-10.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Организационно-правовая характеристика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17520"/>
              </p:ext>
            </p:extLst>
          </p:nvPr>
        </p:nvGraphicFramePr>
        <p:xfrm>
          <a:off x="1240216" y="3017261"/>
          <a:ext cx="574352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2333">
                  <a:extLst>
                    <a:ext uri="{9D8B030D-6E8A-4147-A177-3AD203B41FA5}">
                      <a16:colId xmlns="" xmlns:a16="http://schemas.microsoft.com/office/drawing/2014/main" val="4207109886"/>
                    </a:ext>
                  </a:extLst>
                </a:gridCol>
                <a:gridCol w="2861196">
                  <a:extLst>
                    <a:ext uri="{9D8B030D-6E8A-4147-A177-3AD203B41FA5}">
                      <a16:colId xmlns="" xmlns:a16="http://schemas.microsoft.com/office/drawing/2014/main" val="1776462025"/>
                    </a:ext>
                  </a:extLst>
                </a:gridCol>
              </a:tblGrid>
              <a:tr h="229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5168551"/>
                  </a:ext>
                </a:extLst>
              </a:tr>
              <a:tr h="406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и почтовый адрес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655018, г. Абакан, ул. Деповская,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 10 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4783219"/>
                  </a:ext>
                </a:extLst>
              </a:tr>
              <a:tr h="229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7708503727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4384157"/>
                  </a:ext>
                </a:extLst>
              </a:tr>
              <a:tr h="406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собственности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собственность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9543599"/>
                  </a:ext>
                </a:extLst>
              </a:tr>
              <a:tr h="406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Организационно-правовая форма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Представительства и филиалы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0480882"/>
                  </a:ext>
                </a:extLst>
              </a:tr>
              <a:tr h="406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Шаламов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Дмитрий Сергеевич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012864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93" y="3144516"/>
            <a:ext cx="3461327" cy="2595995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4019" y="6356350"/>
            <a:ext cx="4114800" cy="365125"/>
          </a:xfrm>
        </p:spPr>
        <p:txBody>
          <a:bodyPr/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Губин Константин Георгиевич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9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Анализ трудовых ресурсов ЭЧ-6 за 2019 год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315" y="2784364"/>
            <a:ext cx="422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численности персонала по гендерному составу на </a:t>
            </a:r>
            <a:r>
              <a:rPr lang="ru-RU" dirty="0" smtClean="0"/>
              <a:t>2019 </a:t>
            </a:r>
            <a:r>
              <a:rPr lang="ru-RU" dirty="0"/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4400" y="27843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Структура персонала по возрастному составу на </a:t>
            </a:r>
            <a:r>
              <a:rPr lang="ru-RU" dirty="0" smtClean="0"/>
              <a:t>2019 </a:t>
            </a:r>
            <a:r>
              <a:rPr lang="ru-RU" dirty="0"/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5142" y="5915757"/>
            <a:ext cx="4688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численности персонала по уровню образованию на </a:t>
            </a:r>
            <a:r>
              <a:rPr lang="ru-RU" dirty="0" smtClean="0"/>
              <a:t>2019 года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8358" y="5869590"/>
            <a:ext cx="502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Структура численности персонала по </a:t>
            </a:r>
            <a:r>
              <a:rPr lang="ru-RU" dirty="0" smtClean="0"/>
              <a:t>категориям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468711" y="910837"/>
            <a:ext cx="0" cy="5325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573755"/>
            <a:ext cx="1209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Шутов Степан Вячеславович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39" y="442362"/>
            <a:ext cx="3807917" cy="2525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656" y="3665621"/>
            <a:ext cx="4283799" cy="240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194082" y="33186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/>
          </p:nvPr>
        </p:nvGraphicFramePr>
        <p:xfrm>
          <a:off x="6308358" y="568463"/>
          <a:ext cx="4389120" cy="239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38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485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Результаты анализа культуры использования инструментов </a:t>
            </a: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LEAN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281" y="638492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551128"/>
              </p:ext>
            </p:extLst>
          </p:nvPr>
        </p:nvGraphicFramePr>
        <p:xfrm>
          <a:off x="449943" y="1393370"/>
          <a:ext cx="7286171" cy="410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4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76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Результат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27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Наблюдение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Отсутствие взаимного уважения</a:t>
                      </a:r>
                      <a:r>
                        <a:rPr lang="ru-RU" sz="2400" baseline="0" dirty="0" smtClean="0"/>
                        <a:t> и доверия между руководителями и подчиненными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28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Анкетирование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Творческое отношение сотрудников к работе на низком уровне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8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Модель Денисона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Низкий</a:t>
                      </a:r>
                      <a:r>
                        <a:rPr lang="ru-RU" sz="2400" baseline="0" dirty="0" smtClean="0"/>
                        <a:t> уровень вовлеченности персонала в работу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4" y="1778908"/>
            <a:ext cx="3918177" cy="39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34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рекомендации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3450"/>
            <a:ext cx="10515600" cy="548351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65100" y="6351625"/>
            <a:ext cx="4114800" cy="365125"/>
          </a:xfrm>
        </p:spPr>
        <p:txBody>
          <a:bodyPr/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Губин Константин Георгиевич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84053"/>
              </p:ext>
            </p:extLst>
          </p:nvPr>
        </p:nvGraphicFramePr>
        <p:xfrm>
          <a:off x="1721223" y="803935"/>
          <a:ext cx="8969188" cy="5433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8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8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8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Рекомендации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Документы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812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Не </a:t>
                      </a:r>
                      <a:r>
                        <a:rPr lang="ru-RU" sz="1600" dirty="0">
                          <a:effectLst/>
                        </a:rPr>
                        <a:t>достаточно высокий уровень вовлеченности персонала в улучшение существующих технологических процессов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Формирование взаимного доверия и уважения между руководителями и подчиненными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Проведение тренингов по обучению более эффективному общению и поведению в коллективе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Программа тренинга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8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9090" algn="l"/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Обеспечить интенсивный открытый обмен информацией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Создание условий для обратной связи с сотрудниками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Положение о ящике предложений и пожеланий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7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59305" algn="l"/>
                          <a:tab pos="5849620" algn="l"/>
                        </a:tabLst>
                      </a:pPr>
                      <a:r>
                        <a:rPr lang="ru-RU" sz="1600">
                          <a:effectLst/>
                        </a:rPr>
                        <a:t>Повысить культуру внутриорганизационных коммуникаций.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R="88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Поощрение сотрудников за бесконфликтное поведение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Положение о поощрении сотрудников за бесконфликтное поведение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5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14" y="0"/>
            <a:ext cx="10639586" cy="942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 1 – Проведение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внутри ЭЧ-6 по обучению более эффективному общению и поведению в коллективе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1001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Губин Константин Георгиевич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15C-07BE-476C-B704-EEE476A4D2C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80219"/>
              </p:ext>
            </p:extLst>
          </p:nvPr>
        </p:nvGraphicFramePr>
        <p:xfrm>
          <a:off x="1128793" y="1245367"/>
          <a:ext cx="9810428" cy="522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7776">
                  <a:extLst>
                    <a:ext uri="{9D8B030D-6E8A-4147-A177-3AD203B41FA5}">
                      <a16:colId xmlns="" xmlns:a16="http://schemas.microsoft.com/office/drawing/2014/main" val="3520628348"/>
                    </a:ext>
                  </a:extLst>
                </a:gridCol>
                <a:gridCol w="7332652">
                  <a:extLst>
                    <a:ext uri="{9D8B030D-6E8A-4147-A177-3AD203B41FA5}">
                      <a16:colId xmlns="" xmlns:a16="http://schemas.microsoft.com/office/drawing/2014/main" val="1395900287"/>
                    </a:ext>
                  </a:extLst>
                </a:gridCol>
              </a:tblGrid>
              <a:tr h="782936"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Наименование тренинга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Эффективное общение в коллективе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18610253"/>
                  </a:ext>
                </a:extLst>
              </a:tr>
              <a:tr h="553532"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Целевая аудитория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Электромонтеры, электромеханики, старшие электромеханики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6263963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Цель 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тренинга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Устанавливать контакт с другими людьми;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Умению эффективно предавать информацию;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9973943"/>
                  </a:ext>
                </a:extLst>
              </a:tr>
              <a:tr h="1439134"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Задачи 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тренинга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Формирование доброжелательного отношения друг к другу;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Создание положительного эмоционального фона, атмосферы доверия;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Формирование адекватной оценки себя и других;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Активизация процесса познания себя и окружающих;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Отработка навыков общения и взаимодействия с людьми</a:t>
                      </a:r>
                    </a:p>
                    <a:p>
                      <a:pPr marR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9756831"/>
                  </a:ext>
                </a:extLst>
              </a:tr>
              <a:tr h="996951">
                <a:tc>
                  <a:txBody>
                    <a:bodyPr/>
                    <a:lstStyle/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R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Результат</a:t>
                      </a:r>
                      <a:endParaRPr lang="ru-RU" sz="18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Владеть эффективными способами взаимодействия с людьми;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Осознавать свои эмоции и мотивы поведения, а также понимать мотивы, чувства и поведение других людей;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Уважать себя и окружающих</a:t>
                      </a:r>
                    </a:p>
                    <a:p>
                      <a:pPr marR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9620" algn="l"/>
                        </a:tabLs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620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615</Words>
  <Application>Microsoft Office PowerPoint</Application>
  <PresentationFormat>Произвольный</PresentationFormat>
  <Paragraphs>158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Совершенствование культуры использования инструментов LEAN  </vt:lpstr>
      <vt:lpstr>Презентация PowerPoint</vt:lpstr>
      <vt:lpstr>Структурные компоненты работы</vt:lpstr>
      <vt:lpstr> </vt:lpstr>
      <vt:lpstr>Организационно-правовая характеристика Абаканской дистанции электроснабжения</vt:lpstr>
      <vt:lpstr>Анализ трудовых ресурсов ЭЧ-6 за 2019 год</vt:lpstr>
      <vt:lpstr>Результаты анализа культуры использования инструментов LEAN</vt:lpstr>
      <vt:lpstr>Проблемы и рекомендации</vt:lpstr>
      <vt:lpstr> Мероприятие № 1 – Проведение тренингов внутри ЭЧ-6 по обучению более эффективному общению и поведению в коллективе </vt:lpstr>
      <vt:lpstr>Мероприятие № 2 – Создание условий для обратной связи с сотрудниками</vt:lpstr>
      <vt:lpstr>Мероприятие № 3 – Поощрение сотрудников за бесконфликтное поведение в течение определенного времени </vt:lpstr>
      <vt:lpstr>Социальная эффективность</vt:lpstr>
      <vt:lpstr>Результаты исследования</vt:lpstr>
      <vt:lpstr>Содержание презентации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ЖЕЛЕЗНОДОРОЖНОГО ТРАНСПОРТА   Федеральное государственное бюджетное образовательное учреждение  высшего образования   «Иркутский государственный университет путей сообщения»  Красноярский институт железнодорожного транспорта  – филиал федерального государственного бюджетного образовательного учреждения  высшего образования «Иркутский государственный университет путей сообщения»  (КРИЖТ ИРГУПС)</dc:title>
  <dc:creator>RePack by Diakov</dc:creator>
  <cp:lastModifiedBy>Admin</cp:lastModifiedBy>
  <cp:revision>187</cp:revision>
  <cp:lastPrinted>2019-01-28T16:26:00Z</cp:lastPrinted>
  <dcterms:created xsi:type="dcterms:W3CDTF">2019-01-18T05:33:56Z</dcterms:created>
  <dcterms:modified xsi:type="dcterms:W3CDTF">2022-02-06T14:36:15Z</dcterms:modified>
</cp:coreProperties>
</file>