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70" r:id="rId2"/>
    <p:sldId id="294" r:id="rId3"/>
    <p:sldId id="258" r:id="rId4"/>
    <p:sldId id="293" r:id="rId5"/>
    <p:sldId id="260" r:id="rId6"/>
    <p:sldId id="310" r:id="rId7"/>
    <p:sldId id="307" r:id="rId8"/>
    <p:sldId id="283" r:id="rId9"/>
    <p:sldId id="299" r:id="rId10"/>
    <p:sldId id="301" r:id="rId11"/>
    <p:sldId id="302" r:id="rId12"/>
    <p:sldId id="304" r:id="rId13"/>
    <p:sldId id="305" r:id="rId14"/>
    <p:sldId id="30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FF8330C-114F-462E-A2AA-A19AA0D5BF82}">
          <p14:sldIdLst>
            <p14:sldId id="270"/>
            <p14:sldId id="294"/>
            <p14:sldId id="258"/>
            <p14:sldId id="293"/>
            <p14:sldId id="260"/>
            <p14:sldId id="310"/>
            <p14:sldId id="307"/>
            <p14:sldId id="283"/>
          </p14:sldIdLst>
        </p14:section>
        <p14:section name="Раздел без заголовка" id="{C969B4C4-674E-49CD-B82A-400FF162EC83}">
          <p14:sldIdLst>
            <p14:sldId id="299"/>
            <p14:sldId id="301"/>
            <p14:sldId id="302"/>
            <p14:sldId id="304"/>
            <p14:sldId id="305"/>
            <p14:sldId id="306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1" clrIdx="0">
    <p:extLst>
      <p:ext uri="{19B8F6BF-5375-455C-9EA6-DF929625EA0E}">
        <p15:presenceInfo xmlns="" xmlns:p15="http://schemas.microsoft.com/office/powerpoint/2012/main" userId="H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146" autoAdjust="0"/>
  </p:normalViewPr>
  <p:slideViewPr>
    <p:cSldViewPr snapToGrid="0">
      <p:cViewPr>
        <p:scale>
          <a:sx n="53" d="100"/>
          <a:sy n="53" d="100"/>
        </p:scale>
        <p:origin x="-870" y="-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00D-4763-BBAD-B24D9380740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00D-4763-BBAD-B24D9380740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00D-4763-BBAD-B24D9380740A}"/>
              </c:ext>
            </c:extLst>
          </c:dPt>
          <c:dLbls>
            <c:dLbl>
              <c:idx val="0"/>
              <c:layout>
                <c:manualLayout>
                  <c:x val="-0.10833333333333335"/>
                  <c:y val="-0.2222222222222222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00D-4763-BBAD-B24D9380740A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Лист3!$F$6:$F$8</c:f>
              <c:strCache>
                <c:ptCount val="3"/>
                <c:pt idx="0">
                  <c:v>Высшее</c:v>
                </c:pt>
                <c:pt idx="1">
                  <c:v>Среднее профессиональное</c:v>
                </c:pt>
                <c:pt idx="2">
                  <c:v>Прочее</c:v>
                </c:pt>
              </c:strCache>
            </c:strRef>
          </c:cat>
          <c:val>
            <c:numRef>
              <c:f>Лист3!$G$6:$G$8</c:f>
              <c:numCache>
                <c:formatCode>0%</c:formatCode>
                <c:ptCount val="3"/>
                <c:pt idx="0">
                  <c:v>0.43000000000000005</c:v>
                </c:pt>
                <c:pt idx="1">
                  <c:v>0.24000000000000002</c:v>
                </c:pt>
                <c:pt idx="2">
                  <c:v>0.33000000000000007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00D-4763-BBAD-B24D938074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660667104111986"/>
          <c:y val="0.17087780694079902"/>
          <c:w val="0.38115551181102375"/>
          <c:h val="0.788290682414698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56D-4BFD-B9B5-6013202F6A1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56D-4BFD-B9B5-6013202F6A1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56D-4BFD-B9B5-6013202F6A1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56D-4BFD-B9B5-6013202F6A1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56D-4BFD-B9B5-6013202F6A1B}"/>
              </c:ext>
            </c:extLst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Лист4!$E$6:$E$10</c:f>
              <c:strCache>
                <c:ptCount val="5"/>
                <c:pt idx="0">
                  <c:v>до 30 лет </c:v>
                </c:pt>
                <c:pt idx="1">
                  <c:v>31-35</c:v>
                </c:pt>
                <c:pt idx="2">
                  <c:v>36-45</c:v>
                </c:pt>
                <c:pt idx="3">
                  <c:v>46-50</c:v>
                </c:pt>
                <c:pt idx="4">
                  <c:v>более 50</c:v>
                </c:pt>
              </c:strCache>
            </c:strRef>
          </c:cat>
          <c:val>
            <c:numRef>
              <c:f>Лист4!$F$6:$F$10</c:f>
              <c:numCache>
                <c:formatCode>0%</c:formatCode>
                <c:ptCount val="5"/>
                <c:pt idx="0">
                  <c:v>0.25</c:v>
                </c:pt>
                <c:pt idx="1">
                  <c:v>0.19</c:v>
                </c:pt>
                <c:pt idx="2">
                  <c:v>0.33000000000000007</c:v>
                </c:pt>
                <c:pt idx="3">
                  <c:v>9.0000000000000011E-2</c:v>
                </c:pt>
                <c:pt idx="4">
                  <c:v>0.12000000000000001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56D-4BFD-B9B5-6013202F6A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555309492563429"/>
          <c:y val="0.14523478634099188"/>
          <c:w val="0.27956255468066499"/>
          <c:h val="0.642481408573928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57127-4751-43C5-B217-B6BD6D2F7ACD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523B4-32DB-4914-9932-7C5C69C1ED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611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523B4-32DB-4914-9932-7C5C69C1ED1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051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F306-7507-4F36-A215-5A4D8967B9AC}" type="datetime1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Губин Константин Георгиевич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366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F064C-0448-47C6-AB02-D7FBC4E91A7F}" type="datetime1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Губин Константин Георгиевич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103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937D5-F352-4F6D-9FA1-B65D0F7B7BD1}" type="datetime1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Губин Константин Георгиевич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47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7C5F6-D140-4B8F-86C6-ADB9ECADB2C6}" type="datetime1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Губин Константин Георгиевич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794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6B33-5263-42E7-AADB-59529AF47E34}" type="datetime1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Губин Константин Георгиевич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744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3317A-EB8A-4B30-9D87-D76CEE045ED9}" type="datetime1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Губин Константин Георгиевич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44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32DB9-D635-43CD-8819-BE4EF6129D06}" type="datetime1">
              <a:rPr lang="ru-RU" smtClean="0"/>
              <a:pPr/>
              <a:t>06.02.2022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Губин Константин Георгиевич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5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10C9-C2A3-49E3-BC14-090848691F04}" type="datetime1">
              <a:rPr lang="ru-RU" smtClean="0"/>
              <a:pPr/>
              <a:t>06.02.2022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Губин Константин Георгиевич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391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C4E6F-F1DE-4101-9F19-9C30B30702BA}" type="datetime1">
              <a:rPr lang="ru-RU" smtClean="0"/>
              <a:pPr/>
              <a:t>06.02.2022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Губин Константин Георгиевич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777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65EDE-11FF-4433-A415-351F5F9C6312}" type="datetime1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Губин Константин Георгиевич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40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57E7-72AA-4222-B768-038FAED5F3F8}" type="datetime1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Губин Константин Георгиевич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402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89E94-E1D4-4940-BE07-93957A1877C8}" type="datetime1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Губин Константин Георгиевич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2C15C-07BE-476C-B704-EEE476A4D2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11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3" Type="http://schemas.openxmlformats.org/officeDocument/2006/relationships/slide" Target="slide1.xml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image" Target="../media/image7.png"/><Relationship Id="rId2" Type="http://schemas.openxmlformats.org/officeDocument/2006/relationships/image" Target="../media/image3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slide" Target="slide3.xml"/><Relationship Id="rId15" Type="http://schemas.openxmlformats.org/officeDocument/2006/relationships/slide" Target="slide13.xml"/><Relationship Id="rId10" Type="http://schemas.openxmlformats.org/officeDocument/2006/relationships/slide" Target="slide8.xml"/><Relationship Id="rId4" Type="http://schemas.openxmlformats.org/officeDocument/2006/relationships/slide" Target="slide2.xml"/><Relationship Id="rId9" Type="http://schemas.openxmlformats.org/officeDocument/2006/relationships/slide" Target="slide7.xml"/><Relationship Id="rId14" Type="http://schemas.openxmlformats.org/officeDocument/2006/relationships/slide" Target="slide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21673"/>
            <a:ext cx="9144000" cy="4114800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+mn-lt"/>
                <a:ea typeface="Times New Roman" panose="02020603050405020304" pitchFamily="18" charset="0"/>
              </a:rPr>
              <a:t>Совершенствование культуры использования инструментов </a:t>
            </a:r>
            <a:r>
              <a:rPr lang="en-US" sz="4000" dirty="0" smtClean="0">
                <a:latin typeface="+mn-lt"/>
                <a:ea typeface="Times New Roman" panose="02020603050405020304" pitchFamily="18" charset="0"/>
              </a:rPr>
              <a:t>LEAN</a:t>
            </a:r>
            <a:r>
              <a:rPr lang="ru-RU" sz="4000" dirty="0" smtClean="0">
                <a:latin typeface="+mn-lt"/>
                <a:ea typeface="Times New Roman" panose="02020603050405020304" pitchFamily="18" charset="0"/>
              </a:rPr>
              <a:t> </a:t>
            </a:r>
            <a:r>
              <a:rPr lang="ru-RU" sz="3200" dirty="0" smtClean="0">
                <a:latin typeface="+mn-lt"/>
                <a:ea typeface="Times New Roman" panose="02020603050405020304" pitchFamily="18" charset="0"/>
              </a:rPr>
              <a:t/>
            </a:r>
            <a:br>
              <a:rPr lang="ru-RU" sz="3200" dirty="0" smtClean="0">
                <a:latin typeface="+mn-lt"/>
                <a:ea typeface="Times New Roman" panose="02020603050405020304" pitchFamily="18" charset="0"/>
              </a:rPr>
            </a:br>
            <a:endParaRPr lang="ru-RU" sz="36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1333800" y="5254172"/>
            <a:ext cx="3626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</a:t>
            </a:r>
          </a:p>
          <a:p>
            <a:r>
              <a:rPr lang="ru-RU" dirty="0" smtClean="0"/>
              <a:t>Студент группы СОД.1-16-1</a:t>
            </a:r>
          </a:p>
          <a:p>
            <a:r>
              <a:rPr lang="ru-RU" dirty="0" smtClean="0"/>
              <a:t>Губин Константин Георгиевич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73257" y="5254172"/>
            <a:ext cx="37156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РУКОВОДИТЕЛЬ</a:t>
            </a:r>
          </a:p>
          <a:p>
            <a:pPr algn="r"/>
            <a:r>
              <a:rPr lang="ru-RU" dirty="0"/>
              <a:t>канд. </a:t>
            </a:r>
            <a:r>
              <a:rPr lang="ru-RU" dirty="0" err="1"/>
              <a:t>техн</a:t>
            </a:r>
            <a:r>
              <a:rPr lang="ru-RU" dirty="0"/>
              <a:t>. наук, доцент</a:t>
            </a:r>
          </a:p>
          <a:p>
            <a:pPr algn="r"/>
            <a:r>
              <a:rPr lang="ru-RU" dirty="0" smtClean="0"/>
              <a:t>Якимова Любовь </a:t>
            </a:r>
            <a:r>
              <a:rPr lang="ru-RU" dirty="0"/>
              <a:t>Д</a:t>
            </a:r>
            <a:r>
              <a:rPr lang="ru-RU" dirty="0" smtClean="0"/>
              <a:t>митриевна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15387" cy="2957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153" y="114813"/>
            <a:ext cx="3182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63" y="5029200"/>
            <a:ext cx="5468937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90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434851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№ 2 –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условий для обратной связи с сотрудниками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9281" y="638492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Губин Константин Георгиевич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73139" y="1856621"/>
            <a:ext cx="3288284" cy="42652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1739361"/>
            <a:ext cx="6012051" cy="449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45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8065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№ 3 –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Поощрение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сотрудников за бесконфликтное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поведение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течение определенного времени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27498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Губин Константин Георгиевич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88048" y="1693984"/>
            <a:ext cx="5347803" cy="37149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2200" y="1693985"/>
            <a:ext cx="5715000" cy="371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1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904" y="536029"/>
            <a:ext cx="10515600" cy="56875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+mn-lt"/>
                <a:cs typeface="Times New Roman" panose="02020603050405020304" pitchFamily="18" charset="0"/>
              </a:rPr>
              <a:t>Социальная эффективность</a:t>
            </a:r>
            <a:endParaRPr lang="ru-RU" sz="3200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8693577"/>
              </p:ext>
            </p:extLst>
          </p:nvPr>
        </p:nvGraphicFramePr>
        <p:xfrm>
          <a:off x="838200" y="1540532"/>
          <a:ext cx="10515600" cy="4035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36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2319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30315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n-lt"/>
                        </a:rPr>
                        <a:t>Для предприятия</a:t>
                      </a:r>
                      <a:endParaRPr lang="ru-RU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+mn-lt"/>
                        </a:rPr>
                        <a:t>Для сотрудников</a:t>
                      </a:r>
                      <a:endParaRPr lang="ru-RU" sz="2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3522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+mn-lt"/>
                        </a:rPr>
                        <a:t>Снижение</a:t>
                      </a:r>
                      <a:r>
                        <a:rPr lang="ru-RU" sz="2800" baseline="0" dirty="0" smtClean="0">
                          <a:latin typeface="+mn-lt"/>
                        </a:rPr>
                        <a:t> потерь</a:t>
                      </a:r>
                      <a:r>
                        <a:rPr lang="en-US" sz="2800" baseline="0" dirty="0" smtClean="0">
                          <a:latin typeface="+mn-lt"/>
                        </a:rPr>
                        <a:t>;</a:t>
                      </a:r>
                      <a:endParaRPr lang="ru-RU" sz="2800" baseline="0" dirty="0" smtClean="0">
                        <a:latin typeface="+mn-lt"/>
                      </a:endParaRPr>
                    </a:p>
                    <a:p>
                      <a:r>
                        <a:rPr lang="ru-RU" sz="2800" dirty="0" smtClean="0">
                          <a:latin typeface="+mn-lt"/>
                        </a:rPr>
                        <a:t>Повышение</a:t>
                      </a:r>
                      <a:r>
                        <a:rPr lang="ru-RU" sz="2800" baseline="0" dirty="0" smtClean="0">
                          <a:latin typeface="+mn-lt"/>
                        </a:rPr>
                        <a:t> культуры</a:t>
                      </a:r>
                      <a:r>
                        <a:rPr lang="en-US" sz="2800" baseline="0" dirty="0" smtClean="0">
                          <a:latin typeface="+mn-lt"/>
                        </a:rPr>
                        <a:t> LEAN;</a:t>
                      </a:r>
                    </a:p>
                    <a:p>
                      <a:r>
                        <a:rPr lang="ru-RU" sz="2800" dirty="0" smtClean="0">
                          <a:latin typeface="+mn-lt"/>
                        </a:rPr>
                        <a:t>Сплоченный коллектив</a:t>
                      </a:r>
                      <a:r>
                        <a:rPr lang="en-US" sz="2800" dirty="0" smtClean="0">
                          <a:latin typeface="+mn-lt"/>
                        </a:rPr>
                        <a:t>;</a:t>
                      </a:r>
                    </a:p>
                    <a:p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</a:t>
                      </a:r>
                      <a:r>
                        <a:rPr lang="ru-RU" sz="28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оздание благоприятного социально-психологического климата в организации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;</a:t>
                      </a:r>
                      <a:endParaRPr lang="ru-RU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+mn-lt"/>
                        </a:rPr>
                        <a:t>Повышение уровня</a:t>
                      </a:r>
                      <a:r>
                        <a:rPr lang="ru-RU" sz="2800" baseline="0" dirty="0" smtClean="0">
                          <a:latin typeface="+mn-lt"/>
                        </a:rPr>
                        <a:t> вовлеченности</a:t>
                      </a:r>
                      <a:r>
                        <a:rPr lang="en-US" sz="2800" baseline="0" dirty="0" smtClean="0">
                          <a:latin typeface="+mn-lt"/>
                        </a:rPr>
                        <a:t> </a:t>
                      </a:r>
                      <a:r>
                        <a:rPr lang="ru-RU" sz="2800" baseline="0" dirty="0" smtClean="0">
                          <a:latin typeface="+mn-lt"/>
                        </a:rPr>
                        <a:t>персонала</a:t>
                      </a:r>
                      <a:r>
                        <a:rPr lang="en-US" sz="2800" baseline="0" dirty="0" smtClean="0">
                          <a:latin typeface="+mn-lt"/>
                        </a:rPr>
                        <a:t>;</a:t>
                      </a:r>
                      <a:endParaRPr lang="ru-RU" sz="2800" baseline="0" dirty="0" smtClean="0">
                        <a:latin typeface="+mn-lt"/>
                      </a:endParaRPr>
                    </a:p>
                    <a:p>
                      <a:pPr algn="l"/>
                      <a:r>
                        <a:rPr lang="ru-RU" sz="2800" dirty="0" smtClean="0">
                          <a:latin typeface="+mn-lt"/>
                        </a:rPr>
                        <a:t>Повышения творческого потенциала сотрудников</a:t>
                      </a:r>
                      <a:r>
                        <a:rPr lang="en-US" sz="2800" dirty="0" smtClean="0">
                          <a:latin typeface="+mn-lt"/>
                        </a:rPr>
                        <a:t>;</a:t>
                      </a:r>
                      <a:endParaRPr lang="ru-RU" sz="2800" dirty="0" smtClean="0">
                        <a:latin typeface="+mn-lt"/>
                      </a:endParaRPr>
                    </a:p>
                    <a:p>
                      <a:r>
                        <a:rPr lang="ru-RU" sz="2800" dirty="0" smtClean="0">
                          <a:latin typeface="+mn-lt"/>
                        </a:rPr>
                        <a:t>Повышение</a:t>
                      </a:r>
                      <a:r>
                        <a:rPr lang="ru-RU" sz="2800" baseline="0" dirty="0" smtClean="0">
                          <a:latin typeface="+mn-lt"/>
                        </a:rPr>
                        <a:t> мотивации сотрудников</a:t>
                      </a:r>
                      <a:r>
                        <a:rPr lang="en-US" sz="2800" baseline="0" dirty="0" smtClean="0">
                          <a:latin typeface="+mn-lt"/>
                        </a:rPr>
                        <a:t>;</a:t>
                      </a:r>
                      <a:endParaRPr lang="ru-RU" sz="2800" baseline="0" dirty="0" smtClean="0">
                        <a:latin typeface="+mn-lt"/>
                      </a:endParaRPr>
                    </a:p>
                    <a:p>
                      <a:r>
                        <a:rPr lang="ru-RU" sz="28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Формирование адекватной оценки себя и других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;</a:t>
                      </a:r>
                      <a:endParaRPr lang="ru-RU" sz="2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-491836" y="6396471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Губин Константин Георгиевич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09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8065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Результаты исследования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27498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Губин Константин Георгиевич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98295" y="134326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u="sng" dirty="0" smtClean="0"/>
              <a:t>Выполнены задачи</a:t>
            </a:r>
            <a:r>
              <a:rPr lang="ru-RU" dirty="0" smtClean="0"/>
              <a:t>:</a:t>
            </a:r>
          </a:p>
          <a:p>
            <a:pPr marL="0" lvl="0" indent="0">
              <a:lnSpc>
                <a:spcPct val="100000"/>
              </a:lnSpc>
            </a:pP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smtClean="0">
                <a:solidFill>
                  <a:prstClr val="black"/>
                </a:solidFill>
              </a:rPr>
              <a:t>исследованы </a:t>
            </a:r>
            <a:r>
              <a:rPr lang="ru-RU" sz="2000" dirty="0">
                <a:solidFill>
                  <a:prstClr val="black"/>
                </a:solidFill>
              </a:rPr>
              <a:t>теоретические основы использования инструментов </a:t>
            </a:r>
            <a:r>
              <a:rPr lang="en-US" sz="2000" dirty="0">
                <a:solidFill>
                  <a:prstClr val="black"/>
                </a:solidFill>
              </a:rPr>
              <a:t>LEAN</a:t>
            </a:r>
            <a:r>
              <a:rPr lang="ru-RU" sz="2000" dirty="0">
                <a:solidFill>
                  <a:prstClr val="black"/>
                </a:solidFill>
              </a:rPr>
              <a:t> в железнодорожной отрасли;</a:t>
            </a:r>
          </a:p>
          <a:p>
            <a:pPr marL="0" lvl="0" indent="0">
              <a:lnSpc>
                <a:spcPct val="100000"/>
              </a:lnSpc>
            </a:pP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smtClean="0">
                <a:solidFill>
                  <a:prstClr val="black"/>
                </a:solidFill>
              </a:rPr>
              <a:t>проведен </a:t>
            </a:r>
            <a:r>
              <a:rPr lang="ru-RU" sz="2000" dirty="0">
                <a:solidFill>
                  <a:prstClr val="black"/>
                </a:solidFill>
              </a:rPr>
              <a:t>анализ и </a:t>
            </a:r>
            <a:r>
              <a:rPr lang="ru-RU" sz="2000" dirty="0" smtClean="0">
                <a:solidFill>
                  <a:prstClr val="black"/>
                </a:solidFill>
              </a:rPr>
              <a:t>оценка </a:t>
            </a:r>
            <a:r>
              <a:rPr lang="ru-RU" sz="2000" dirty="0">
                <a:solidFill>
                  <a:prstClr val="black"/>
                </a:solidFill>
              </a:rPr>
              <a:t>использования инструментов </a:t>
            </a:r>
            <a:r>
              <a:rPr lang="en-US" sz="2000" dirty="0">
                <a:solidFill>
                  <a:prstClr val="black"/>
                </a:solidFill>
              </a:rPr>
              <a:t>LEAN</a:t>
            </a:r>
            <a:r>
              <a:rPr lang="ru-RU" sz="2000" dirty="0">
                <a:solidFill>
                  <a:prstClr val="black"/>
                </a:solidFill>
              </a:rPr>
              <a:t> дистанции электроснабжения;</a:t>
            </a:r>
          </a:p>
          <a:p>
            <a:pPr marL="0" lvl="0" indent="0">
              <a:lnSpc>
                <a:spcPct val="100000"/>
              </a:lnSpc>
            </a:pPr>
            <a:r>
              <a:rPr lang="ru-RU" sz="2000" dirty="0" smtClean="0">
                <a:solidFill>
                  <a:prstClr val="black"/>
                </a:solidFill>
              </a:rPr>
              <a:t>разработаны </a:t>
            </a:r>
            <a:r>
              <a:rPr lang="ru-RU" sz="2000" dirty="0">
                <a:solidFill>
                  <a:prstClr val="black"/>
                </a:solidFill>
              </a:rPr>
              <a:t>мероприятия по совершенствованию использования культуры инструментов LEAN ЭЧ-6</a:t>
            </a:r>
            <a:r>
              <a:rPr lang="ru-RU" sz="2000" dirty="0" smtClean="0">
                <a:solidFill>
                  <a:prstClr val="black"/>
                </a:solidFill>
              </a:rPr>
              <a:t>.</a:t>
            </a:r>
          </a:p>
          <a:p>
            <a:pPr marL="0" lvl="0" indent="0">
              <a:buNone/>
            </a:pPr>
            <a:r>
              <a:rPr lang="ru-RU" u="sng" dirty="0"/>
              <a:t>Разработаны документы</a:t>
            </a:r>
            <a:r>
              <a:rPr lang="ru-RU" dirty="0"/>
              <a:t>:</a:t>
            </a:r>
          </a:p>
          <a:p>
            <a:pPr marL="0" lvl="0" indent="0">
              <a:lnSpc>
                <a:spcPct val="100000"/>
              </a:lnSpc>
            </a:pPr>
            <a:r>
              <a:rPr lang="ru-RU" sz="2000" dirty="0" smtClean="0">
                <a:solidFill>
                  <a:prstClr val="black"/>
                </a:solidFill>
              </a:rPr>
              <a:t>Программа тренинга;</a:t>
            </a:r>
          </a:p>
          <a:p>
            <a:pPr marL="0" lvl="0" indent="0">
              <a:lnSpc>
                <a:spcPct val="100000"/>
              </a:lnSpc>
            </a:pPr>
            <a:r>
              <a:rPr lang="ru-RU" sz="2000" dirty="0" smtClean="0">
                <a:solidFill>
                  <a:prstClr val="black"/>
                </a:solidFill>
              </a:rPr>
              <a:t>Положение о ящике предложений и пожеланий;</a:t>
            </a:r>
          </a:p>
          <a:p>
            <a:pPr marL="0" lvl="0" indent="0">
              <a:lnSpc>
                <a:spcPct val="100000"/>
              </a:lnSpc>
            </a:pPr>
            <a:r>
              <a:rPr lang="ru-RU" sz="2000" dirty="0" smtClean="0">
                <a:solidFill>
                  <a:prstClr val="black"/>
                </a:solidFill>
              </a:rPr>
              <a:t>Положение о поощрении за бесконфликтное поведение.</a:t>
            </a:r>
            <a:endParaRPr lang="ru-RU" sz="20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53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63" y="5029200"/>
            <a:ext cx="5468937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6910" y="602503"/>
            <a:ext cx="9227952" cy="69439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Содержание презентации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3344439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Губин Константин Георгиевич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z="2000" smtClean="0">
                <a:solidFill>
                  <a:schemeClr val="bg1"/>
                </a:solidFill>
              </a:rPr>
              <a:pPr/>
              <a:t>14</a:t>
            </a:fld>
            <a:endParaRPr lang="ru-RU" sz="200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10988" y="753643"/>
            <a:ext cx="10515600" cy="56744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accent1"/>
                </a:solidFill>
                <a:hlinkClick r:id="rId3" action="ppaction://hlinksldjump"/>
              </a:rPr>
              <a:t>1. </a:t>
            </a:r>
            <a:r>
              <a:rPr lang="ru-RU" sz="2000" dirty="0" err="1" smtClean="0">
                <a:solidFill>
                  <a:schemeClr val="accent1"/>
                </a:solidFill>
                <a:hlinkClick r:id="rId3" action="ppaction://hlinksldjump"/>
              </a:rPr>
              <a:t>Титульник</a:t>
            </a:r>
            <a:r>
              <a:rPr lang="ru-RU" sz="2000" dirty="0" smtClean="0">
                <a:solidFill>
                  <a:schemeClr val="accent1"/>
                </a:solidFill>
                <a:hlinkClick r:id="rId3" action="ppaction://hlinksldjump"/>
              </a:rPr>
              <a:t>. </a:t>
            </a:r>
            <a:endParaRPr lang="ru-RU" sz="2000" dirty="0" smtClean="0">
              <a:solidFill>
                <a:schemeClr val="accent1"/>
              </a:solidFill>
              <a:hlinkClick r:id="rId4" action="ppaction://hlinksldjump"/>
            </a:endParaRPr>
          </a:p>
          <a:p>
            <a:pPr marL="0" indent="0">
              <a:buNone/>
            </a:pPr>
            <a:r>
              <a:rPr lang="ru-RU" sz="2000" dirty="0" smtClean="0">
                <a:hlinkClick r:id="rId4" action="ppaction://hlinksldjump"/>
              </a:rPr>
              <a:t>2. Актуальность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 smtClean="0">
                <a:hlinkClick r:id="rId5" action="ppaction://hlinksldjump"/>
              </a:rPr>
              <a:t>3.</a:t>
            </a:r>
            <a:r>
              <a:rPr lang="ru-RU" sz="2000" dirty="0">
                <a:solidFill>
                  <a:prstClr val="black"/>
                </a:solidFill>
                <a:ea typeface="+mj-ea"/>
                <a:cs typeface="Times New Roman" panose="02020603050405020304" pitchFamily="18" charset="0"/>
                <a:hlinkClick r:id="rId5" action="ppaction://hlinksldjump"/>
              </a:rPr>
              <a:t> Структурные компоненты </a:t>
            </a:r>
            <a:r>
              <a:rPr lang="ru-RU" sz="2000" dirty="0" smtClean="0">
                <a:solidFill>
                  <a:prstClr val="black"/>
                </a:solidFill>
                <a:ea typeface="+mj-ea"/>
                <a:cs typeface="Times New Roman" panose="02020603050405020304" pitchFamily="18" charset="0"/>
                <a:hlinkClick r:id="rId5" action="ppaction://hlinksldjump"/>
              </a:rPr>
              <a:t>работы</a:t>
            </a:r>
            <a:r>
              <a:rPr lang="ru-RU" sz="2000" dirty="0" smtClean="0">
                <a:solidFill>
                  <a:prstClr val="black"/>
                </a:solidFill>
                <a:ea typeface="+mj-ea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prstClr val="black"/>
                </a:solidFill>
                <a:ea typeface="+mj-ea"/>
                <a:cs typeface="Times New Roman" panose="02020603050405020304" pitchFamily="18" charset="0"/>
                <a:hlinkClick r:id="rId6" action="ppaction://hlinksldjump"/>
              </a:rPr>
              <a:t>4.</a:t>
            </a:r>
            <a:r>
              <a:rPr lang="en-US" sz="2000" dirty="0">
                <a:hlinkClick r:id="rId6" action="ppaction://hlinksldjump"/>
              </a:rPr>
              <a:t> LEAN</a:t>
            </a:r>
            <a:r>
              <a:rPr lang="ru-RU" sz="2000" dirty="0">
                <a:hlinkClick r:id="rId6" action="ppaction://hlinksldjump"/>
              </a:rPr>
              <a:t> </a:t>
            </a:r>
            <a:r>
              <a:rPr lang="ru-RU" sz="2000" dirty="0" smtClean="0">
                <a:hlinkClick r:id="rId6" action="ppaction://hlinksldjump"/>
              </a:rPr>
              <a:t>культура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prstClr val="black"/>
                </a:solidFill>
                <a:ea typeface="+mj-ea"/>
                <a:cs typeface="Times New Roman" panose="02020603050405020304" pitchFamily="18" charset="0"/>
                <a:hlinkClick r:id="rId7" action="ppaction://hlinksldjump"/>
              </a:rPr>
              <a:t>5.</a:t>
            </a:r>
            <a:r>
              <a:rPr lang="ru-RU" sz="2000" dirty="0">
                <a:cs typeface="Times New Roman" panose="02020603050405020304" pitchFamily="18" charset="0"/>
                <a:hlinkClick r:id="rId7" action="ppaction://hlinksldjump"/>
              </a:rPr>
              <a:t> Организационно-правовая характеристика Абаканской дистанции </a:t>
            </a:r>
            <a:r>
              <a:rPr lang="ru-RU" sz="2000" dirty="0" smtClean="0">
                <a:cs typeface="Times New Roman" panose="02020603050405020304" pitchFamily="18" charset="0"/>
                <a:hlinkClick r:id="rId7" action="ppaction://hlinksldjump"/>
              </a:rPr>
              <a:t>электроснабжения</a:t>
            </a:r>
            <a:r>
              <a:rPr lang="ru-RU" sz="2000" dirty="0" smtClean="0"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cs typeface="Times New Roman" panose="02020603050405020304" pitchFamily="18" charset="0"/>
                <a:hlinkClick r:id="rId8" action="ppaction://hlinksldjump"/>
              </a:rPr>
              <a:t>6. </a:t>
            </a:r>
            <a:r>
              <a:rPr lang="ru-RU" sz="2000" dirty="0">
                <a:hlinkClick r:id="rId8" action="ppaction://hlinksldjump"/>
              </a:rPr>
              <a:t>Анализ трудовых ресурсов ЭЧ-6 за 2019 </a:t>
            </a:r>
            <a:r>
              <a:rPr lang="ru-RU" sz="2000" dirty="0" smtClean="0">
                <a:hlinkClick r:id="rId8" action="ppaction://hlinksldjump"/>
              </a:rPr>
              <a:t>год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 smtClean="0">
                <a:hlinkClick r:id="rId9" action="ppaction://hlinksldjump"/>
              </a:rPr>
              <a:t>7.</a:t>
            </a:r>
            <a:r>
              <a:rPr lang="ru-RU" sz="2000" dirty="0">
                <a:cs typeface="Times New Roman" panose="02020603050405020304" pitchFamily="18" charset="0"/>
                <a:hlinkClick r:id="rId9" action="ppaction://hlinksldjump"/>
              </a:rPr>
              <a:t> Результаты анализа культуры использования инструментов </a:t>
            </a:r>
            <a:r>
              <a:rPr lang="en-US" sz="2000" dirty="0" smtClean="0">
                <a:cs typeface="Times New Roman" panose="02020603050405020304" pitchFamily="18" charset="0"/>
                <a:hlinkClick r:id="rId9" action="ppaction://hlinksldjump"/>
              </a:rPr>
              <a:t>LEAN</a:t>
            </a:r>
            <a:r>
              <a:rPr lang="ru-RU" sz="2000" dirty="0" smtClean="0"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cs typeface="Times New Roman" panose="02020603050405020304" pitchFamily="18" charset="0"/>
                <a:hlinkClick r:id="rId10" action="ppaction://hlinksldjump"/>
              </a:rPr>
              <a:t>8. </a:t>
            </a:r>
            <a:r>
              <a:rPr lang="ru-RU" sz="2000" dirty="0">
                <a:cs typeface="Times New Roman" panose="02020603050405020304" pitchFamily="18" charset="0"/>
                <a:hlinkClick r:id="rId10" action="ppaction://hlinksldjump"/>
              </a:rPr>
              <a:t>Проблемы и </a:t>
            </a:r>
            <a:r>
              <a:rPr lang="ru-RU" sz="2000" dirty="0" smtClean="0">
                <a:cs typeface="Times New Roman" panose="02020603050405020304" pitchFamily="18" charset="0"/>
                <a:hlinkClick r:id="rId10" action="ppaction://hlinksldjump"/>
              </a:rPr>
              <a:t>рекомендации</a:t>
            </a:r>
            <a:r>
              <a:rPr lang="ru-RU" sz="2000" dirty="0" smtClean="0"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cs typeface="Times New Roman" panose="02020603050405020304" pitchFamily="18" charset="0"/>
                <a:hlinkClick r:id="rId11" action="ppaction://hlinksldjump"/>
              </a:rPr>
              <a:t>9</a:t>
            </a:r>
            <a:r>
              <a:rPr lang="ru-RU" sz="2000" dirty="0">
                <a:cs typeface="Times New Roman" panose="02020603050405020304" pitchFamily="18" charset="0"/>
                <a:hlinkClick r:id="rId11" action="ppaction://hlinksldjump"/>
              </a:rPr>
              <a:t>. Мероприятие № 1 – Проведение тренингов внутри ЭЧ-6 по обучению более эффективному общению и поведению в коллективе </a:t>
            </a:r>
            <a:r>
              <a:rPr lang="ru-RU" sz="2000" dirty="0" smtClean="0"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cs typeface="Times New Roman" panose="02020603050405020304" pitchFamily="18" charset="0"/>
                <a:hlinkClick r:id="rId12" action="ppaction://hlinksldjump"/>
              </a:rPr>
              <a:t>10. Мероприятие № 2 –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hlinkClick r:id="rId12" action="ppaction://hlinksldjump"/>
              </a:rPr>
              <a:t>Создание условий для обратной связи с 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  <a:hlinkClick r:id="rId12" action="ppaction://hlinksldjump"/>
              </a:rPr>
              <a:t>сотрудниками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0000"/>
                </a:solidFill>
                <a:hlinkClick r:id="rId13" action="ppaction://hlinksldjump"/>
              </a:rPr>
              <a:t>11. </a:t>
            </a:r>
            <a:r>
              <a:rPr lang="ru-RU" sz="2000" dirty="0">
                <a:cs typeface="Times New Roman" panose="02020603050405020304" pitchFamily="18" charset="0"/>
                <a:hlinkClick r:id="rId13" action="ppaction://hlinksldjump"/>
              </a:rPr>
              <a:t>Мероприятие № 3 –</a:t>
            </a:r>
            <a:r>
              <a:rPr lang="en-US" sz="2000" dirty="0">
                <a:cs typeface="Times New Roman" panose="02020603050405020304" pitchFamily="18" charset="0"/>
                <a:hlinkClick r:id="rId13" action="ppaction://hlinksldjump"/>
              </a:rPr>
              <a:t>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hlinkClick r:id="rId13" action="ppaction://hlinksldjump"/>
              </a:rPr>
              <a:t>Поощрение сотрудников за бесконфликтное поведение</a:t>
            </a:r>
            <a:r>
              <a:rPr lang="en-US" sz="2000" dirty="0">
                <a:solidFill>
                  <a:srgbClr val="000000"/>
                </a:solidFill>
                <a:ea typeface="Times New Roman" panose="02020603050405020304" pitchFamily="18" charset="0"/>
                <a:hlinkClick r:id="rId13" action="ppaction://hlinksldjump"/>
              </a:rPr>
              <a:t>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hlinkClick r:id="rId13" action="ppaction://hlinksldjump"/>
              </a:rPr>
              <a:t>в течение определенного 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  <a:hlinkClick r:id="rId13" action="ppaction://hlinksldjump"/>
              </a:rPr>
              <a:t>времени.</a:t>
            </a:r>
            <a:r>
              <a:rPr lang="ru-RU" sz="2000" dirty="0" smtClean="0">
                <a:cs typeface="Times New Roman" panose="02020603050405020304" pitchFamily="18" charset="0"/>
                <a:hlinkClick r:id="rId13" action="ppaction://hlinksldjump"/>
              </a:rPr>
              <a:t> </a:t>
            </a:r>
            <a:endParaRPr lang="ru-RU" sz="2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cs typeface="Times New Roman" panose="02020603050405020304" pitchFamily="18" charset="0"/>
                <a:hlinkClick r:id="rId14" action="ppaction://hlinksldjump"/>
              </a:rPr>
              <a:t>12. </a:t>
            </a:r>
            <a:r>
              <a:rPr lang="ru-RU" sz="2000" dirty="0">
                <a:cs typeface="Times New Roman" panose="02020603050405020304" pitchFamily="18" charset="0"/>
                <a:hlinkClick r:id="rId14" action="ppaction://hlinksldjump"/>
              </a:rPr>
              <a:t>Социальная </a:t>
            </a:r>
            <a:r>
              <a:rPr lang="ru-RU" sz="2000" dirty="0" smtClean="0">
                <a:cs typeface="Times New Roman" panose="02020603050405020304" pitchFamily="18" charset="0"/>
                <a:hlinkClick r:id="rId14" action="ppaction://hlinksldjump"/>
              </a:rPr>
              <a:t>эффективность</a:t>
            </a:r>
            <a:r>
              <a:rPr lang="ru-RU" sz="2000" dirty="0" smtClean="0"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cs typeface="Times New Roman" panose="02020603050405020304" pitchFamily="18" charset="0"/>
                <a:hlinkClick r:id="rId15" action="ppaction://hlinksldjump"/>
              </a:rPr>
              <a:t>13. </a:t>
            </a:r>
            <a:r>
              <a:rPr lang="ru-RU" sz="2000" dirty="0">
                <a:cs typeface="Times New Roman" panose="02020603050405020304" pitchFamily="18" charset="0"/>
                <a:hlinkClick r:id="rId15" action="ppaction://hlinksldjump"/>
              </a:rPr>
              <a:t>Результаты </a:t>
            </a:r>
            <a:r>
              <a:rPr lang="ru-RU" sz="2000" dirty="0" smtClean="0">
                <a:cs typeface="Times New Roman" panose="02020603050405020304" pitchFamily="18" charset="0"/>
                <a:hlinkClick r:id="rId15" action="ppaction://hlinksldjump"/>
              </a:rPr>
              <a:t>исследования</a:t>
            </a:r>
            <a:r>
              <a:rPr lang="ru-RU" sz="2000" dirty="0" smtClean="0">
                <a:cs typeface="Times New Roman" panose="02020603050405020304" pitchFamily="18" charset="0"/>
              </a:rPr>
              <a:t>.</a:t>
            </a:r>
            <a:endParaRPr lang="ru-RU" sz="2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756"/>
            <a:ext cx="12193588" cy="7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6151" y="19844"/>
            <a:ext cx="1920875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415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63" y="5029200"/>
            <a:ext cx="5468937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Губин Константин Георгиевич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38600" y="3105835"/>
            <a:ext cx="510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41714" y="212486"/>
            <a:ext cx="102470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z="2000" smtClean="0">
                <a:solidFill>
                  <a:schemeClr val="bg1"/>
                </a:solidFill>
              </a:rPr>
              <a:pPr/>
              <a:t>2</a:t>
            </a:fld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661405" y="1581541"/>
            <a:ext cx="6546736" cy="274718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5121" y="1348917"/>
            <a:ext cx="3437393" cy="282828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690954" y="4535742"/>
            <a:ext cx="103280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</a:t>
            </a:r>
            <a:r>
              <a:rPr lang="ru-RU" dirty="0" smtClean="0"/>
              <a:t>Внедрение </a:t>
            </a:r>
            <a:r>
              <a:rPr lang="en-US" dirty="0" smtClean="0"/>
              <a:t>LEAN </a:t>
            </a:r>
            <a:r>
              <a:rPr lang="ru-RU" dirty="0" smtClean="0"/>
              <a:t>культуры– </a:t>
            </a:r>
            <a:r>
              <a:rPr lang="ru-RU" dirty="0"/>
              <a:t>одно из важнейших направлений программы перспективного развития компании, нацеленных на оптимизацию производственного процесса и сокращение потерь», – </a:t>
            </a:r>
            <a:r>
              <a:rPr lang="ru-RU" dirty="0" smtClean="0"/>
              <a:t>подчеркнул</a:t>
            </a:r>
            <a:r>
              <a:rPr lang="ru-RU" dirty="0"/>
              <a:t> </a:t>
            </a:r>
            <a:r>
              <a:rPr lang="ru-RU" dirty="0" smtClean="0"/>
              <a:t>бывший президент </a:t>
            </a:r>
            <a:r>
              <a:rPr lang="ru-RU" dirty="0"/>
              <a:t>ОАО «РЖД» Владимир Якунин.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54" y="259154"/>
            <a:ext cx="10517187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210" y="71992"/>
            <a:ext cx="1920875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489510"/>
            <a:ext cx="12193588" cy="7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3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511" y="122415"/>
            <a:ext cx="10515600" cy="1081375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+mn-lt"/>
                <a:cs typeface="Times New Roman" panose="02020603050405020304" pitchFamily="18" charset="0"/>
              </a:rPr>
              <a:t>Структурные компоненты работы</a:t>
            </a:r>
            <a:endParaRPr lang="ru-RU" sz="32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8036" y="1265129"/>
            <a:ext cx="10785764" cy="5273782"/>
          </a:xfrm>
        </p:spPr>
        <p:txBody>
          <a:bodyPr>
            <a:noAutofit/>
          </a:bodyPr>
          <a:lstStyle/>
          <a:p>
            <a:pPr marL="0" indent="0" algn="just" fontAlgn="base">
              <a:lnSpc>
                <a:spcPct val="100000"/>
              </a:lnSpc>
              <a:buNone/>
            </a:pPr>
            <a:r>
              <a:rPr lang="ru-RU" sz="2000" dirty="0" smtClean="0"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cs typeface="Times New Roman" panose="02020603050405020304" pitchFamily="18" charset="0"/>
              </a:rPr>
              <a:t>Объект исследования </a:t>
            </a:r>
            <a:r>
              <a:rPr lang="ru-RU" sz="2000" dirty="0" smtClean="0">
                <a:cs typeface="Times New Roman" panose="02020603050405020304" pitchFamily="18" charset="0"/>
              </a:rPr>
              <a:t>- персонал</a:t>
            </a:r>
            <a:r>
              <a:rPr lang="ru-RU" sz="2000" b="1" dirty="0" smtClean="0"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cs typeface="Times New Roman" panose="02020603050405020304" pitchFamily="18" charset="0"/>
              </a:rPr>
              <a:t>Абаканской </a:t>
            </a:r>
            <a:r>
              <a:rPr lang="ru-RU" sz="2000" dirty="0">
                <a:cs typeface="Times New Roman" panose="02020603050405020304" pitchFamily="18" charset="0"/>
              </a:rPr>
              <a:t>дистанция электроснабжения - </a:t>
            </a:r>
            <a:r>
              <a:rPr lang="ru-RU" sz="2000" dirty="0" smtClean="0">
                <a:cs typeface="Times New Roman" panose="02020603050405020304" pitchFamily="18" charset="0"/>
              </a:rPr>
              <a:t>Структурного подразделения </a:t>
            </a:r>
            <a:r>
              <a:rPr lang="ru-RU" sz="2000" dirty="0">
                <a:cs typeface="Times New Roman" panose="02020603050405020304" pitchFamily="18" charset="0"/>
              </a:rPr>
              <a:t>Красноярской дирекции по энергообеспечению - Структурного подразделения ТРАНСЭНЕРГО - </a:t>
            </a:r>
            <a:r>
              <a:rPr lang="ru-RU" sz="2000" dirty="0" smtClean="0">
                <a:cs typeface="Times New Roman" panose="02020603050405020304" pitchFamily="18" charset="0"/>
              </a:rPr>
              <a:t>Филиала </a:t>
            </a:r>
            <a:r>
              <a:rPr lang="ru-RU" sz="2000" dirty="0">
                <a:cs typeface="Times New Roman" panose="02020603050405020304" pitchFamily="18" charset="0"/>
              </a:rPr>
              <a:t>Открытого акционерного общества «Российские железные дороги».</a:t>
            </a:r>
          </a:p>
          <a:p>
            <a:pPr marL="0" indent="0" algn="just" fontAlgn="base">
              <a:lnSpc>
                <a:spcPct val="100000"/>
              </a:lnSpc>
              <a:buNone/>
            </a:pPr>
            <a:r>
              <a:rPr lang="ru-RU" sz="2000" dirty="0" smtClean="0"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cs typeface="Times New Roman" panose="02020603050405020304" pitchFamily="18" charset="0"/>
              </a:rPr>
              <a:t>Предмет исследования </a:t>
            </a:r>
            <a:r>
              <a:rPr lang="ru-RU" sz="2000" dirty="0" smtClean="0">
                <a:cs typeface="Times New Roman" panose="02020603050405020304" pitchFamily="18" charset="0"/>
              </a:rPr>
              <a:t>– </a:t>
            </a:r>
            <a:r>
              <a:rPr lang="ru-RU" sz="2000" dirty="0" smtClean="0">
                <a:ea typeface="Times New Roman" panose="02020603050405020304" pitchFamily="18" charset="0"/>
              </a:rPr>
              <a:t>культура </a:t>
            </a:r>
            <a:r>
              <a:rPr lang="ru-RU" sz="2000" dirty="0">
                <a:ea typeface="Times New Roman" panose="02020603050405020304" pitchFamily="18" charset="0"/>
              </a:rPr>
              <a:t>использования инструментов </a:t>
            </a:r>
            <a:r>
              <a:rPr lang="en-US" sz="2000" dirty="0" smtClean="0">
                <a:ea typeface="Times New Roman" panose="02020603050405020304" pitchFamily="18" charset="0"/>
              </a:rPr>
              <a:t>LEAN</a:t>
            </a:r>
            <a:r>
              <a:rPr lang="ru-RU" sz="2000" dirty="0" smtClean="0">
                <a:cs typeface="Times New Roman" panose="02020603050405020304" pitchFamily="18" charset="0"/>
              </a:rPr>
              <a:t>.</a:t>
            </a:r>
          </a:p>
          <a:p>
            <a:pPr marL="0" indent="0" algn="just" fontAlgn="base">
              <a:lnSpc>
                <a:spcPct val="100000"/>
              </a:lnSpc>
              <a:buNone/>
            </a:pPr>
            <a:r>
              <a:rPr lang="ru-RU" sz="2000" dirty="0" smtClean="0"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cs typeface="Times New Roman" panose="02020603050405020304" pitchFamily="18" charset="0"/>
              </a:rPr>
              <a:t>Цель работы</a:t>
            </a:r>
            <a:r>
              <a:rPr lang="ru-RU" sz="2000" dirty="0" smtClean="0">
                <a:cs typeface="Times New Roman" panose="02020603050405020304" pitchFamily="18" charset="0"/>
              </a:rPr>
              <a:t>: </a:t>
            </a:r>
            <a:r>
              <a:rPr lang="ru-RU" sz="2000" dirty="0" smtClean="0"/>
              <a:t>разработать </a:t>
            </a:r>
            <a:r>
              <a:rPr lang="ru-RU" sz="2000" dirty="0"/>
              <a:t>рекомендации по совершенствованию культуры использования инструментов </a:t>
            </a:r>
            <a:r>
              <a:rPr lang="en-US" sz="2000" dirty="0"/>
              <a:t>LEAN</a:t>
            </a:r>
            <a:r>
              <a:rPr lang="ru-RU" sz="2000" dirty="0"/>
              <a:t> в Абаканской дистанции электроснабжения (ЭЧ-6</a:t>
            </a:r>
            <a:r>
              <a:rPr lang="ru-RU" sz="2000" dirty="0" smtClean="0"/>
              <a:t>)</a:t>
            </a:r>
            <a:r>
              <a:rPr lang="ru-RU" dirty="0" smtClean="0"/>
              <a:t>.</a:t>
            </a:r>
            <a:endParaRPr lang="ru-RU" sz="2000" dirty="0" smtClean="0"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ct val="100000"/>
              </a:lnSpc>
              <a:buNone/>
            </a:pPr>
            <a:r>
              <a:rPr lang="ru-RU" sz="2000" dirty="0" smtClean="0"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cs typeface="Times New Roman" panose="02020603050405020304" pitchFamily="18" charset="0"/>
              </a:rPr>
              <a:t>Задачи</a:t>
            </a:r>
            <a:r>
              <a:rPr lang="ru-RU" sz="2000" dirty="0" smtClean="0"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00000"/>
              </a:lnSpc>
            </a:pPr>
            <a:r>
              <a:rPr lang="ru-RU" sz="2000" dirty="0"/>
              <a:t> </a:t>
            </a:r>
            <a:r>
              <a:rPr lang="ru-RU" sz="2000" dirty="0" smtClean="0"/>
              <a:t>исследовать </a:t>
            </a:r>
            <a:r>
              <a:rPr lang="ru-RU" sz="2000" dirty="0"/>
              <a:t>теоретические основы использования инструментов </a:t>
            </a:r>
            <a:r>
              <a:rPr lang="en-US" sz="2000" dirty="0"/>
              <a:t>LEAN</a:t>
            </a:r>
            <a:r>
              <a:rPr lang="ru-RU" sz="2000" dirty="0"/>
              <a:t> в железнодорожной отрасли;</a:t>
            </a:r>
          </a:p>
          <a:p>
            <a:pPr marL="0" indent="0">
              <a:lnSpc>
                <a:spcPct val="100000"/>
              </a:lnSpc>
            </a:pPr>
            <a:r>
              <a:rPr lang="ru-RU" sz="2000" dirty="0"/>
              <a:t> </a:t>
            </a:r>
            <a:r>
              <a:rPr lang="ru-RU" sz="2000" dirty="0" smtClean="0"/>
              <a:t>провести </a:t>
            </a:r>
            <a:r>
              <a:rPr lang="ru-RU" sz="2000" dirty="0"/>
              <a:t>анализ и оценку использования инструментов </a:t>
            </a:r>
            <a:r>
              <a:rPr lang="en-US" sz="2000" dirty="0"/>
              <a:t>LEAN</a:t>
            </a:r>
            <a:r>
              <a:rPr lang="ru-RU" sz="2000" dirty="0"/>
              <a:t> дистанции электроснабжения</a:t>
            </a:r>
            <a:r>
              <a:rPr lang="ru-RU" sz="2000" dirty="0" smtClean="0"/>
              <a:t>;</a:t>
            </a:r>
          </a:p>
          <a:p>
            <a:pPr marL="0" indent="0">
              <a:lnSpc>
                <a:spcPct val="100000"/>
              </a:lnSpc>
            </a:pPr>
            <a:r>
              <a:rPr lang="ru-RU" sz="2000" dirty="0"/>
              <a:t>разработать мероприятия по совершенствованию использования культуры инструментов LEAN ЭЧ-6.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-187036" y="6356349"/>
            <a:ext cx="4114800" cy="365125"/>
          </a:xfrm>
        </p:spPr>
        <p:txBody>
          <a:bodyPr/>
          <a:lstStyle/>
          <a:p>
            <a:r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Губин Константин Георгиевич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58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75409" y="6356350"/>
            <a:ext cx="4114800" cy="365125"/>
          </a:xfrm>
        </p:spPr>
        <p:txBody>
          <a:bodyPr/>
          <a:lstStyle/>
          <a:p>
            <a:r>
              <a:rPr lang="ru-RU" smtClean="0"/>
              <a:t>Губин Константин Георгиевич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7745" y="402092"/>
            <a:ext cx="11543220" cy="6073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36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20010" y="430883"/>
            <a:ext cx="99279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LEAN</a:t>
            </a:r>
            <a:r>
              <a:rPr lang="ru-RU" sz="3200" dirty="0" smtClean="0"/>
              <a:t> культура</a:t>
            </a:r>
            <a:endParaRPr lang="ru-RU" sz="3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1495" y="1584513"/>
            <a:ext cx="5766349" cy="435133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97844" y="1791814"/>
            <a:ext cx="4983507" cy="393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59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6745" y="138546"/>
            <a:ext cx="10515600" cy="914399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Организационно-правовая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Абаканской дистанции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электроснабжения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00194"/>
            <a:ext cx="10654145" cy="5334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деятельности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ЭЧ-6 обеспечивает техническое и хозяйственное обслуживание тяговых подстанций и контактной сети электрифицированных железных дорог, понижающих трансформаторных подстанций, наружных электрических сетей, предназначенных для питания устройств СЦБ, линий продольного электроснабжения, электросетей наружного освещения,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развернутая длина КС-1286км, ЭЧК-10, ЭЧЭ-10.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1 – Организационно-правовая характеристика</a:t>
            </a: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417520"/>
              </p:ext>
            </p:extLst>
          </p:nvPr>
        </p:nvGraphicFramePr>
        <p:xfrm>
          <a:off x="1240216" y="3017261"/>
          <a:ext cx="5743529" cy="3291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2333">
                  <a:extLst>
                    <a:ext uri="{9D8B030D-6E8A-4147-A177-3AD203B41FA5}">
                      <a16:colId xmlns="" xmlns:a16="http://schemas.microsoft.com/office/drawing/2014/main" val="4207109886"/>
                    </a:ext>
                  </a:extLst>
                </a:gridCol>
                <a:gridCol w="2861196">
                  <a:extLst>
                    <a:ext uri="{9D8B030D-6E8A-4147-A177-3AD203B41FA5}">
                      <a16:colId xmlns="" xmlns:a16="http://schemas.microsoft.com/office/drawing/2014/main" val="1776462025"/>
                    </a:ext>
                  </a:extLst>
                </a:gridCol>
              </a:tblGrid>
              <a:tr h="22981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Признак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95168551"/>
                  </a:ext>
                </a:extLst>
              </a:tr>
              <a:tr h="40658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Юридический и почтовый адрес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655018, г. Абакан, ул. Деповская,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д. 10 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64783219"/>
                  </a:ext>
                </a:extLst>
              </a:tr>
              <a:tr h="22981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ИНН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7708503727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34384157"/>
                  </a:ext>
                </a:extLst>
              </a:tr>
              <a:tr h="40658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 собственности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Федеральная собственность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89543599"/>
                  </a:ext>
                </a:extLst>
              </a:tr>
              <a:tr h="40658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Организационно-правовая форма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Представительства и филиалы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70480882"/>
                  </a:ext>
                </a:extLst>
              </a:tr>
              <a:tr h="40658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Шаламов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Дмитрий Сергеевич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60128647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893" y="3144516"/>
            <a:ext cx="3461327" cy="2595995"/>
          </a:xfrm>
          <a:prstGeom prst="rect">
            <a:avLst/>
          </a:prstGeom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284019" y="6356350"/>
            <a:ext cx="4114800" cy="365125"/>
          </a:xfrm>
        </p:spPr>
        <p:txBody>
          <a:bodyPr/>
          <a:lstStyle/>
          <a:p>
            <a:r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Губин Константин Георгиевич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61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6925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Анализ трудовых ресурсов ЭЧ-6 за 2019 год</a:t>
            </a:r>
            <a:endParaRPr lang="ru-RU" sz="2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9315" y="2784364"/>
            <a:ext cx="42236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Структура численности персонала по гендерному составу на </a:t>
            </a:r>
            <a:r>
              <a:rPr lang="ru-RU" dirty="0" smtClean="0"/>
              <a:t>2019 </a:t>
            </a:r>
            <a:r>
              <a:rPr lang="ru-RU" dirty="0"/>
              <a:t>год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94400" y="278436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Структура персонала по возрастному составу на </a:t>
            </a:r>
            <a:r>
              <a:rPr lang="ru-RU" dirty="0" smtClean="0"/>
              <a:t>2019 </a:t>
            </a:r>
            <a:r>
              <a:rPr lang="ru-RU" dirty="0"/>
              <a:t>год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45142" y="5915757"/>
            <a:ext cx="46881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Структура численности персонала по уровню образованию на </a:t>
            </a:r>
            <a:r>
              <a:rPr lang="ru-RU" dirty="0" smtClean="0"/>
              <a:t>2019 года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308358" y="5869590"/>
            <a:ext cx="50217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Структура численности персонала по </a:t>
            </a:r>
            <a:r>
              <a:rPr lang="ru-RU" dirty="0" smtClean="0"/>
              <a:t>категориям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468711" y="910837"/>
            <a:ext cx="0" cy="53258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0" y="3573755"/>
            <a:ext cx="12090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Шутов Степан Вячеславович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0739" y="442362"/>
            <a:ext cx="3807917" cy="25258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37656" y="3665621"/>
            <a:ext cx="4283799" cy="2408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0" name="Диаграмма 19"/>
          <p:cNvGraphicFramePr>
            <a:graphicFrameLocks/>
          </p:cNvGraphicFramePr>
          <p:nvPr>
            <p:extLst/>
          </p:nvPr>
        </p:nvGraphicFramePr>
        <p:xfrm>
          <a:off x="194082" y="331861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Диаграмма 24"/>
          <p:cNvGraphicFramePr>
            <a:graphicFrameLocks/>
          </p:cNvGraphicFramePr>
          <p:nvPr>
            <p:extLst/>
          </p:nvPr>
        </p:nvGraphicFramePr>
        <p:xfrm>
          <a:off x="6308358" y="568463"/>
          <a:ext cx="4389120" cy="2399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2383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434851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+mn-lt"/>
                <a:cs typeface="Times New Roman" panose="02020603050405020304" pitchFamily="18" charset="0"/>
              </a:rPr>
              <a:t>Результаты анализа культуры использования инструментов </a:t>
            </a:r>
            <a:r>
              <a:rPr lang="en-US" sz="3200" dirty="0" smtClean="0">
                <a:latin typeface="+mn-lt"/>
                <a:cs typeface="Times New Roman" panose="02020603050405020304" pitchFamily="18" charset="0"/>
              </a:rPr>
              <a:t>LEAN</a:t>
            </a:r>
            <a:endParaRPr lang="ru-RU" sz="32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9281" y="638492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Губин Константин Георгиевич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6551128"/>
              </p:ext>
            </p:extLst>
          </p:nvPr>
        </p:nvGraphicFramePr>
        <p:xfrm>
          <a:off x="449943" y="1393370"/>
          <a:ext cx="7286171" cy="4106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21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040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6765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Методика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Результат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32701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Наблюдение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Отсутствие взаимного уважения</a:t>
                      </a:r>
                      <a:r>
                        <a:rPr lang="ru-RU" sz="2400" baseline="0" dirty="0" smtClean="0"/>
                        <a:t> и доверия между руководителями и подчиненными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02891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Анкетирование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Творческое отношение сотрудников к работе на низком уровне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02891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Модель Денисона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Низкий</a:t>
                      </a:r>
                      <a:r>
                        <a:rPr lang="ru-RU" sz="2400" baseline="0" dirty="0" smtClean="0"/>
                        <a:t> уровень вовлеченности персонала в работу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314" y="1778908"/>
            <a:ext cx="3918177" cy="3910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813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93449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и рекомендации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93450"/>
            <a:ext cx="10515600" cy="5483514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165100" y="6351625"/>
            <a:ext cx="4114800" cy="365125"/>
          </a:xfrm>
        </p:spPr>
        <p:txBody>
          <a:bodyPr/>
          <a:lstStyle/>
          <a:p>
            <a:r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Губин Константин Георгиевич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8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884053"/>
              </p:ext>
            </p:extLst>
          </p:nvPr>
        </p:nvGraphicFramePr>
        <p:xfrm>
          <a:off x="1721223" y="803935"/>
          <a:ext cx="8969188" cy="5433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03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785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785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5180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472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600" dirty="0">
                          <a:effectLst/>
                        </a:rPr>
                        <a:t>Проблема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600">
                          <a:effectLst/>
                        </a:rPr>
                        <a:t>Рекомендации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600">
                          <a:effectLst/>
                        </a:rPr>
                        <a:t>Мероприятия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600">
                          <a:effectLst/>
                        </a:rPr>
                        <a:t>Документы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621" marR="46621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28122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endParaRPr lang="en-US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Не </a:t>
                      </a:r>
                      <a:r>
                        <a:rPr lang="ru-RU" sz="1600" dirty="0">
                          <a:effectLst/>
                        </a:rPr>
                        <a:t>достаточно высокий уровень вовлеченности персонала в улучшение существующих технологических процессов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600" dirty="0">
                          <a:effectLst/>
                        </a:rPr>
                        <a:t>Формирование взаимного доверия и уважения между руководителями и подчиненными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600" dirty="0">
                          <a:effectLst/>
                        </a:rPr>
                        <a:t>Проведение тренингов по обучению более эффективному общению и поведению в коллективе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600" dirty="0">
                          <a:effectLst/>
                        </a:rPr>
                        <a:t>Программа тренинга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621" marR="46621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889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609090" algn="l"/>
                          <a:tab pos="5849620" algn="l"/>
                        </a:tabLst>
                      </a:pPr>
                      <a:r>
                        <a:rPr lang="ru-RU" sz="1600">
                          <a:effectLst/>
                        </a:rPr>
                        <a:t>Обеспечить интенсивный открытый обмен информацией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600" dirty="0">
                          <a:effectLst/>
                        </a:rPr>
                        <a:t>Создание условий для обратной связи с сотрудниками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600">
                          <a:effectLst/>
                        </a:rPr>
                        <a:t>Положение о ящике предложений и пожеланий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621" marR="46621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770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59305" algn="l"/>
                          <a:tab pos="5849620" algn="l"/>
                        </a:tabLst>
                      </a:pPr>
                      <a:r>
                        <a:rPr lang="ru-RU" sz="1600">
                          <a:effectLst/>
                        </a:rPr>
                        <a:t>Повысить культуру внутриорганизационных коммуникаций.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marR="889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600" dirty="0">
                          <a:effectLst/>
                        </a:rPr>
                        <a:t>Поощрение сотрудников за бесконфликтное поведение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600" dirty="0">
                          <a:effectLst/>
                        </a:rPr>
                        <a:t>Положение о поощрении сотрудников за бесконфликтное поведение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621" marR="46621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153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214" y="0"/>
            <a:ext cx="10639586" cy="9425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№ 1 – Проведение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тренингов внутри ЭЧ-6 по обучению более эффективному общению и поведению в коллективе </a:t>
            </a: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0" y="6410017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Губин Константин Георгиевич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C15C-07BE-476C-B704-EEE476A4D2C8}" type="slidenum">
              <a:rPr lang="ru-RU" smtClean="0"/>
              <a:pPr/>
              <a:t>9</a:t>
            </a:fld>
            <a:endParaRPr lang="ru-RU"/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680219"/>
              </p:ext>
            </p:extLst>
          </p:nvPr>
        </p:nvGraphicFramePr>
        <p:xfrm>
          <a:off x="1128793" y="1245367"/>
          <a:ext cx="9810428" cy="52277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7776">
                  <a:extLst>
                    <a:ext uri="{9D8B030D-6E8A-4147-A177-3AD203B41FA5}">
                      <a16:colId xmlns="" xmlns:a16="http://schemas.microsoft.com/office/drawing/2014/main" val="3520628348"/>
                    </a:ext>
                  </a:extLst>
                </a:gridCol>
                <a:gridCol w="7332652">
                  <a:extLst>
                    <a:ext uri="{9D8B030D-6E8A-4147-A177-3AD203B41FA5}">
                      <a16:colId xmlns="" xmlns:a16="http://schemas.microsoft.com/office/drawing/2014/main" val="1395900287"/>
                    </a:ext>
                  </a:extLst>
                </a:gridCol>
              </a:tblGrid>
              <a:tr h="782936">
                <a:tc>
                  <a:txBody>
                    <a:bodyPr/>
                    <a:lstStyle/>
                    <a:p>
                      <a:pPr marR="45021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Наименование тренинга</a:t>
                      </a:r>
                      <a:endParaRPr lang="ru-RU" sz="18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5021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en-US" sz="1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ru-RU" sz="18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Эффективное общение в коллективе</a:t>
                      </a:r>
                      <a:endParaRPr lang="ru-RU" sz="18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18610253"/>
                  </a:ext>
                </a:extLst>
              </a:tr>
              <a:tr h="553532">
                <a:tc>
                  <a:txBody>
                    <a:bodyPr/>
                    <a:lstStyle/>
                    <a:p>
                      <a:pPr marR="45021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8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Целевая аудитория</a:t>
                      </a:r>
                      <a:endParaRPr lang="ru-RU" sz="18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Электромонтеры, электромеханики, старшие электромеханики</a:t>
                      </a:r>
                      <a:endParaRPr lang="ru-RU" sz="18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546263963"/>
                  </a:ext>
                </a:extLst>
              </a:tr>
              <a:tr h="591671">
                <a:tc>
                  <a:txBody>
                    <a:bodyPr/>
                    <a:lstStyle/>
                    <a:p>
                      <a:pPr marR="45021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endParaRPr lang="en-US" sz="18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R="45021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8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Цель </a:t>
                      </a:r>
                      <a:r>
                        <a:rPr lang="ru-RU" sz="1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тренинга</a:t>
                      </a:r>
                      <a:endParaRPr lang="ru-RU" sz="18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Устанавливать контакт с другими людьми;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Умению эффективно предавать информацию;</a:t>
                      </a:r>
                    </a:p>
                    <a:p>
                      <a:pPr marL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5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8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719973943"/>
                  </a:ext>
                </a:extLst>
              </a:tr>
              <a:tr h="1439134">
                <a:tc>
                  <a:txBody>
                    <a:bodyPr/>
                    <a:lstStyle/>
                    <a:p>
                      <a:pPr marR="45021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endParaRPr lang="en-US" sz="18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R="45021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endParaRPr lang="en-US" sz="18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R="45021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8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Задачи </a:t>
                      </a:r>
                      <a:r>
                        <a:rPr lang="ru-RU" sz="1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тренинга</a:t>
                      </a:r>
                      <a:endParaRPr lang="ru-RU" sz="18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Формирование доброжелательного отношения друг к другу;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Создание положительного эмоционального фона, атмосферы доверия;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Формирование адекватной оценки себя и других;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Активизация процесса познания себя и окружающих;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Отработка навыков общения и взаимодействия с людьми</a:t>
                      </a:r>
                    </a:p>
                    <a:p>
                      <a:pPr marR="45021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8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59756831"/>
                  </a:ext>
                </a:extLst>
              </a:tr>
              <a:tr h="996951">
                <a:tc>
                  <a:txBody>
                    <a:bodyPr/>
                    <a:lstStyle/>
                    <a:p>
                      <a:pPr marR="45021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endParaRPr lang="en-US" sz="18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R="45021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8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Результат</a:t>
                      </a:r>
                      <a:endParaRPr lang="ru-RU" sz="18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Владеть эффективными способами взаимодействия с людьми;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Осознавать свои эмоции и мотивы поведения, а также понимать мотивы, чувства и поведение других людей;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Уважать себя и окружающих</a:t>
                      </a:r>
                    </a:p>
                    <a:p>
                      <a:pPr marR="45021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49620" algn="l"/>
                        </a:tabLs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8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446207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192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3738</TotalTime>
  <Words>615</Words>
  <Application>Microsoft Office PowerPoint</Application>
  <PresentationFormat>Произвольный</PresentationFormat>
  <Paragraphs>158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Совершенствование культуры использования инструментов LEAN  </vt:lpstr>
      <vt:lpstr>Презентация PowerPoint</vt:lpstr>
      <vt:lpstr>Структурные компоненты работы</vt:lpstr>
      <vt:lpstr> </vt:lpstr>
      <vt:lpstr>Организационно-правовая характеристика Абаканской дистанции электроснабжения</vt:lpstr>
      <vt:lpstr>Анализ трудовых ресурсов ЭЧ-6 за 2019 год</vt:lpstr>
      <vt:lpstr>Результаты анализа культуры использования инструментов LEAN</vt:lpstr>
      <vt:lpstr>Проблемы и рекомендации</vt:lpstr>
      <vt:lpstr> Мероприятие № 1 – Проведение тренингов внутри ЭЧ-6 по обучению более эффективному общению и поведению в коллективе </vt:lpstr>
      <vt:lpstr>Мероприятие № 2 – Создание условий для обратной связи с сотрудниками</vt:lpstr>
      <vt:lpstr>Мероприятие № 3 – Поощрение сотрудников за бесконфликтное поведение в течение определенного времени </vt:lpstr>
      <vt:lpstr>Социальная эффективность</vt:lpstr>
      <vt:lpstr>Результаты исследования</vt:lpstr>
      <vt:lpstr>Содержание презентации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ФЕДЕРАЛЬНОЕ АГЕНТСТВО ЖЕЛЕЗНОДОРОЖНОГО ТРАНСПОРТА   Федеральное государственное бюджетное образовательное учреждение  высшего образования   «Иркутский государственный университет путей сообщения»  Красноярский институт железнодорожного транспорта  – филиал федерального государственного бюджетного образовательного учреждения  высшего образования «Иркутский государственный университет путей сообщения»  (КРИЖТ ИРГУПС)</dc:title>
  <dc:creator>RePack by Diakov</dc:creator>
  <cp:lastModifiedBy>Admin</cp:lastModifiedBy>
  <cp:revision>187</cp:revision>
  <cp:lastPrinted>2019-01-28T16:26:00Z</cp:lastPrinted>
  <dcterms:created xsi:type="dcterms:W3CDTF">2019-01-18T05:33:56Z</dcterms:created>
  <dcterms:modified xsi:type="dcterms:W3CDTF">2022-02-06T14:36:15Z</dcterms:modified>
</cp:coreProperties>
</file>